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301" r:id="rId2"/>
    <p:sldId id="1559" r:id="rId3"/>
    <p:sldId id="1560" r:id="rId4"/>
    <p:sldId id="447" r:id="rId5"/>
    <p:sldId id="1603" r:id="rId6"/>
    <p:sldId id="1797" r:id="rId7"/>
    <p:sldId id="1798" r:id="rId8"/>
    <p:sldId id="1646" r:id="rId9"/>
    <p:sldId id="1647" r:id="rId10"/>
    <p:sldId id="1799" r:id="rId11"/>
    <p:sldId id="1800" r:id="rId12"/>
    <p:sldId id="1908" r:id="rId13"/>
    <p:sldId id="1976" r:id="rId14"/>
    <p:sldId id="1980" r:id="rId15"/>
    <p:sldId id="1801" r:id="rId16"/>
    <p:sldId id="1802" r:id="rId17"/>
    <p:sldId id="1975" r:id="rId18"/>
    <p:sldId id="1977" r:id="rId19"/>
    <p:sldId id="1803" r:id="rId20"/>
    <p:sldId id="1983" r:id="rId21"/>
    <p:sldId id="1978" r:id="rId22"/>
    <p:sldId id="1979" r:id="rId23"/>
    <p:sldId id="1804" r:id="rId24"/>
    <p:sldId id="1788" r:id="rId25"/>
    <p:sldId id="1806" r:id="rId26"/>
    <p:sldId id="1642" r:id="rId27"/>
    <p:sldId id="1789" r:id="rId28"/>
    <p:sldId id="1880" r:id="rId29"/>
    <p:sldId id="1981" r:id="rId30"/>
    <p:sldId id="1982" r:id="rId31"/>
    <p:sldId id="1882" r:id="rId32"/>
    <p:sldId id="1881" r:id="rId33"/>
    <p:sldId id="474" r:id="rId34"/>
    <p:sldId id="1561" r:id="rId35"/>
    <p:sldId id="475" r:id="rId36"/>
    <p:sldId id="1562" r:id="rId37"/>
    <p:sldId id="481" r:id="rId38"/>
    <p:sldId id="482" r:id="rId39"/>
    <p:sldId id="485" r:id="rId40"/>
    <p:sldId id="483" r:id="rId41"/>
    <p:sldId id="476" r:id="rId42"/>
    <p:sldId id="477" r:id="rId43"/>
    <p:sldId id="1597" r:id="rId44"/>
    <p:sldId id="1523" r:id="rId45"/>
    <p:sldId id="265" r:id="rId46"/>
    <p:sldId id="266" r:id="rId47"/>
    <p:sldId id="267" r:id="rId48"/>
    <p:sldId id="268" r:id="rId49"/>
    <p:sldId id="269" r:id="rId50"/>
    <p:sldId id="270" r:id="rId51"/>
    <p:sldId id="271" r:id="rId52"/>
    <p:sldId id="272" r:id="rId53"/>
    <p:sldId id="273" r:id="rId54"/>
    <p:sldId id="275" r:id="rId55"/>
    <p:sldId id="276" r:id="rId56"/>
    <p:sldId id="277" r:id="rId57"/>
    <p:sldId id="278" r:id="rId58"/>
    <p:sldId id="279" r:id="rId59"/>
    <p:sldId id="1584" r:id="rId60"/>
    <p:sldId id="1585" r:id="rId61"/>
    <p:sldId id="1565" r:id="rId62"/>
    <p:sldId id="1566" r:id="rId63"/>
    <p:sldId id="1581" r:id="rId64"/>
    <p:sldId id="1583" r:id="rId65"/>
    <p:sldId id="1582" r:id="rId66"/>
    <p:sldId id="1506" r:id="rId67"/>
    <p:sldId id="1504" r:id="rId68"/>
    <p:sldId id="1522" r:id="rId69"/>
    <p:sldId id="1521" r:id="rId70"/>
    <p:sldId id="1598" r:id="rId71"/>
    <p:sldId id="1569" r:id="rId72"/>
    <p:sldId id="1570" r:id="rId73"/>
    <p:sldId id="1568" r:id="rId74"/>
    <p:sldId id="1564" r:id="rId75"/>
    <p:sldId id="1567" r:id="rId76"/>
    <p:sldId id="1599" r:id="rId77"/>
    <p:sldId id="1586" r:id="rId78"/>
    <p:sldId id="1587" r:id="rId79"/>
    <p:sldId id="1600" r:id="rId80"/>
    <p:sldId id="1589" r:id="rId81"/>
    <p:sldId id="1588" r:id="rId82"/>
    <p:sldId id="1602" r:id="rId83"/>
    <p:sldId id="1807" r:id="rId84"/>
    <p:sldId id="1808" r:id="rId85"/>
    <p:sldId id="1601" r:id="rId86"/>
    <p:sldId id="1563" r:id="rId87"/>
    <p:sldId id="1595" r:id="rId88"/>
    <p:sldId id="1590" r:id="rId89"/>
    <p:sldId id="1591" r:id="rId90"/>
    <p:sldId id="1592" r:id="rId91"/>
    <p:sldId id="1593" r:id="rId92"/>
    <p:sldId id="1594" r:id="rId93"/>
    <p:sldId id="1484" r:id="rId94"/>
    <p:sldId id="1572" r:id="rId95"/>
    <p:sldId id="1573" r:id="rId96"/>
    <p:sldId id="1574" r:id="rId97"/>
    <p:sldId id="1571" r:id="rId98"/>
    <p:sldId id="284" r:id="rId99"/>
    <p:sldId id="285" r:id="rId100"/>
    <p:sldId id="286" r:id="rId101"/>
    <p:sldId id="287" r:id="rId102"/>
    <p:sldId id="1575" r:id="rId103"/>
    <p:sldId id="1577" r:id="rId104"/>
    <p:sldId id="1578" r:id="rId105"/>
    <p:sldId id="1576" r:id="rId106"/>
    <p:sldId id="1579" r:id="rId107"/>
    <p:sldId id="1580" r:id="rId108"/>
    <p:sldId id="299" r:id="rId109"/>
    <p:sldId id="300" r:id="rId110"/>
    <p:sldId id="306" r:id="rId111"/>
    <p:sldId id="1596"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6B65"/>
    <a:srgbClr val="FFC000"/>
    <a:srgbClr val="000024"/>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4"/>
    <p:restoredTop sz="96197"/>
  </p:normalViewPr>
  <p:slideViewPr>
    <p:cSldViewPr snapToGrid="0" snapToObjects="1">
      <p:cViewPr varScale="1">
        <p:scale>
          <a:sx n="119" d="100"/>
          <a:sy n="119" d="100"/>
        </p:scale>
        <p:origin x="216" y="3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F75DA-9402-8A4F-A39D-45F9B9761893}" type="datetimeFigureOut">
              <a:rPr lang="es-ES_tradnl" smtClean="0"/>
              <a:t>28/11/24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AD686-B65A-5749-922F-18C69BF5885E}" type="slidenum">
              <a:rPr lang="es-ES_tradnl" smtClean="0"/>
              <a:t>‹#›</a:t>
            </a:fld>
            <a:endParaRPr lang="es-ES_tradnl"/>
          </a:p>
        </p:txBody>
      </p:sp>
    </p:spTree>
    <p:extLst>
      <p:ext uri="{BB962C8B-B14F-4D97-AF65-F5344CB8AC3E}">
        <p14:creationId xmlns:p14="http://schemas.microsoft.com/office/powerpoint/2010/main" val="21218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20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3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368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extLst>
      <p:ext uri="{BB962C8B-B14F-4D97-AF65-F5344CB8AC3E}">
        <p14:creationId xmlns:p14="http://schemas.microsoft.com/office/powerpoint/2010/main" val="105316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90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extLst>
      <p:ext uri="{BB962C8B-B14F-4D97-AF65-F5344CB8AC3E}">
        <p14:creationId xmlns:p14="http://schemas.microsoft.com/office/powerpoint/2010/main" val="17801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3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37</a:t>
            </a:fld>
            <a:endParaRPr lang="en-US"/>
          </a:p>
        </p:txBody>
      </p:sp>
    </p:spTree>
    <p:extLst>
      <p:ext uri="{BB962C8B-B14F-4D97-AF65-F5344CB8AC3E}">
        <p14:creationId xmlns:p14="http://schemas.microsoft.com/office/powerpoint/2010/main" val="2495422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38</a:t>
            </a:fld>
            <a:endParaRPr lang="en-US"/>
          </a:p>
        </p:txBody>
      </p:sp>
    </p:spTree>
    <p:extLst>
      <p:ext uri="{BB962C8B-B14F-4D97-AF65-F5344CB8AC3E}">
        <p14:creationId xmlns:p14="http://schemas.microsoft.com/office/powerpoint/2010/main" val="297048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41</a:t>
            </a:fld>
            <a:endParaRPr lang="en-US"/>
          </a:p>
        </p:txBody>
      </p:sp>
    </p:spTree>
    <p:extLst>
      <p:ext uri="{BB962C8B-B14F-4D97-AF65-F5344CB8AC3E}">
        <p14:creationId xmlns:p14="http://schemas.microsoft.com/office/powerpoint/2010/main" val="290495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11</a:t>
            </a:fld>
            <a:endParaRPr lang="en-US"/>
          </a:p>
        </p:txBody>
      </p:sp>
    </p:spTree>
    <p:extLst>
      <p:ext uri="{BB962C8B-B14F-4D97-AF65-F5344CB8AC3E}">
        <p14:creationId xmlns:p14="http://schemas.microsoft.com/office/powerpoint/2010/main" val="142556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28951ba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628951ba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628951ba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628951ba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628951ba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628951b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e4ac7c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e4ac7c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e4ac7c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e4ac7c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e4ac7c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e4ac7c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8e4ac7c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8e4ac7c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4ac7ca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4ac7ca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e4ac7c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e4ac7c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956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628951ba6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628951ba6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b73389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b73389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28951ba6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628951ba6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28951ba6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628951ba6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628951ba6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628951ba6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628951ba6_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628951ba6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8951ba6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628951ba6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8e4ac7c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8e4ac7c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034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8e4ac7cab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8e4ac7ca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CLASIFICATION TREE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D408D326-06E9-9E1F-25C6-9A6B808FF350}"/>
            </a:ext>
          </a:extLst>
        </p:cNvPr>
        <p:cNvGrpSpPr/>
        <p:nvPr/>
      </p:nvGrpSpPr>
      <p:grpSpPr>
        <a:xfrm>
          <a:off x="0" y="0"/>
          <a:ext cx="0" cy="0"/>
          <a:chOff x="0" y="0"/>
          <a:chExt cx="0" cy="0"/>
        </a:xfrm>
      </p:grpSpPr>
      <p:sp>
        <p:nvSpPr>
          <p:cNvPr id="280" name="Google Shape;280;ge31edeaa13_0_3779:notes">
            <a:extLst>
              <a:ext uri="{FF2B5EF4-FFF2-40B4-BE49-F238E27FC236}">
                <a16:creationId xmlns:a16="http://schemas.microsoft.com/office/drawing/2014/main" id="{81ACE5C8-0A9D-E89C-EE91-8F746349CC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a:extLst>
              <a:ext uri="{FF2B5EF4-FFF2-40B4-BE49-F238E27FC236}">
                <a16:creationId xmlns:a16="http://schemas.microsoft.com/office/drawing/2014/main" id="{F8A86613-4435-CC6D-4CAE-D83EAEFC9B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95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50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3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178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97E649EB-5840-8FA2-F388-188434F3D860}"/>
            </a:ext>
          </a:extLst>
        </p:cNvPr>
        <p:cNvGrpSpPr/>
        <p:nvPr/>
      </p:nvGrpSpPr>
      <p:grpSpPr>
        <a:xfrm>
          <a:off x="0" y="0"/>
          <a:ext cx="0" cy="0"/>
          <a:chOff x="0" y="0"/>
          <a:chExt cx="0" cy="0"/>
        </a:xfrm>
      </p:grpSpPr>
      <p:sp>
        <p:nvSpPr>
          <p:cNvPr id="280" name="Google Shape;280;ge31edeaa13_0_3779:notes">
            <a:extLst>
              <a:ext uri="{FF2B5EF4-FFF2-40B4-BE49-F238E27FC236}">
                <a16:creationId xmlns:a16="http://schemas.microsoft.com/office/drawing/2014/main" id="{80EDE076-A51D-FDA0-09D3-4AF49A2A5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a:extLst>
              <a:ext uri="{FF2B5EF4-FFF2-40B4-BE49-F238E27FC236}">
                <a16:creationId xmlns:a16="http://schemas.microsoft.com/office/drawing/2014/main" id="{0A23C011-000C-818D-9F21-A6E19937F3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810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1079-AF2E-CE41-B0C4-64287F935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C9BE2E6-8B36-2642-8973-F79771556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20D9F9A-74D6-8547-BBA6-AEBE76DDF43F}"/>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CE6B90D4-71BF-744F-B69C-ABA1DB132C5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C8430E0-9C4E-704F-B8B3-090AA3E7E33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18395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8690-0EB3-2A49-9539-9F87BAEEBEDE}"/>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D7B48E48-C50B-7340-967D-D07A2A226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6E5CA9C-AA26-EA4C-A69C-2D25C140A7DF}"/>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CB79561F-8CFD-0D4B-9E68-01A333A73C5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C16E0D8-61F7-F140-851A-B536813CFD6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0850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BDC55-6E5E-0C40-A0BA-1BD02D200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EFE6CD1-AB6A-DC45-80A4-774D61A5A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333558F-EA6E-3947-A289-80027269D9A1}"/>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BBF6E2F3-2904-074A-9E75-B36186E277A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6D70878-81A4-F34C-8851-FDB9F69B6477}"/>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65253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039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3DBE-65D3-AE40-9432-3E426C0F9A7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A073E16-EEB5-E442-B621-6E1E9F9A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646E81-B183-EF4F-985F-25D423AE626D}"/>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48EA9CD7-5A73-874A-B156-EAD166C924C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0E65BE-0278-E245-BEE7-CAFBF4C915C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5847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C934-4FEA-7A43-9804-BCD161A36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A09E5CB-B065-604C-9387-7D2F68AA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78246-2FBC-D548-B9C6-3AC99B0A0C80}"/>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00D87470-FB04-3240-A2D5-BE2D0FB8F36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EC0A5A-A63D-2B47-8F44-15BFA949E6CE}"/>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1918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719B-F657-2647-9310-E3C014874AC4}"/>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F448BF4-5099-1240-85B0-6E816DEEE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73E2950-7914-1445-A0BD-34F3174B6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74C88348-C07C-1F42-B844-541AD4FA8BA6}"/>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6" name="Footer Placeholder 5">
            <a:extLst>
              <a:ext uri="{FF2B5EF4-FFF2-40B4-BE49-F238E27FC236}">
                <a16:creationId xmlns:a16="http://schemas.microsoft.com/office/drawing/2014/main" id="{800C7537-680B-614C-B9F5-C185AB9F4A0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AC9DCFF-2A4D-1849-996A-FEE2335BCD0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5179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A24-500C-1045-96D0-0C92AEAFD69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1B78436-EDDB-9140-BD43-B4170DA82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189C8-3CE0-5E48-8D6B-48A284DB00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664BD16-278C-454E-9BD9-7F1778D09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FC113-C3E1-F04E-9647-1EDEA639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AA274AC3-FC59-C94D-A5FB-54125048AE34}"/>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8" name="Footer Placeholder 7">
            <a:extLst>
              <a:ext uri="{FF2B5EF4-FFF2-40B4-BE49-F238E27FC236}">
                <a16:creationId xmlns:a16="http://schemas.microsoft.com/office/drawing/2014/main" id="{7E85589A-760C-CA4E-B505-8ADC0A1C613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BE67A80-51D8-3E47-B1F7-284074A72BC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0745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D78-D8BC-7C4D-AB34-B77C2A3FF1B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EABECA9A-F2D4-004A-BCA1-CEBCDCC8AD0B}"/>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4" name="Footer Placeholder 3">
            <a:extLst>
              <a:ext uri="{FF2B5EF4-FFF2-40B4-BE49-F238E27FC236}">
                <a16:creationId xmlns:a16="http://schemas.microsoft.com/office/drawing/2014/main" id="{78866AC3-AEE9-EF4C-A998-4A0B9411EAD3}"/>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ACCF10-2197-BB4E-9656-D12EE6F415A8}"/>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280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8619-80C4-C14B-8B33-ADC8FB7E86BD}"/>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3" name="Footer Placeholder 2">
            <a:extLst>
              <a:ext uri="{FF2B5EF4-FFF2-40B4-BE49-F238E27FC236}">
                <a16:creationId xmlns:a16="http://schemas.microsoft.com/office/drawing/2014/main" id="{C376E48D-78F8-E94C-AD22-E66362B2E41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D9E3B71-907C-F345-B951-6D9249CEB2E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49033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D66-A852-B74A-AF3C-8C93CBA8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18721E1-89C2-3B4A-A837-B1F060572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CDD0E30-B50C-0045-BF29-8789BABB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BD67-604A-5B4C-B9A7-FF20F5AC5135}"/>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6" name="Footer Placeholder 5">
            <a:extLst>
              <a:ext uri="{FF2B5EF4-FFF2-40B4-BE49-F238E27FC236}">
                <a16:creationId xmlns:a16="http://schemas.microsoft.com/office/drawing/2014/main" id="{45AA7EA4-F88A-F543-B803-B6B32D0EFD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64878035-CB9C-7D4E-A72D-348EA90A453D}"/>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91546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C55-764C-3A41-8ED5-7EF5452BC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49D9D0C1-20E8-7F4A-AA68-2208BDF6B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BAD272E-99F0-7B4B-B64B-5859A138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EBFBD-6462-1C40-8DD6-99E8A435513B}"/>
              </a:ext>
            </a:extLst>
          </p:cNvPr>
          <p:cNvSpPr>
            <a:spLocks noGrp="1"/>
          </p:cNvSpPr>
          <p:nvPr>
            <p:ph type="dt" sz="half" idx="10"/>
          </p:nvPr>
        </p:nvSpPr>
        <p:spPr/>
        <p:txBody>
          <a:bodyPr/>
          <a:lstStyle/>
          <a:p>
            <a:fld id="{98057A16-35AE-DF45-97D2-3A2F6A5245D0}" type="datetimeFigureOut">
              <a:rPr lang="es-ES_tradnl" smtClean="0"/>
              <a:t>28/11/24</a:t>
            </a:fld>
            <a:endParaRPr lang="es-ES_tradnl"/>
          </a:p>
        </p:txBody>
      </p:sp>
      <p:sp>
        <p:nvSpPr>
          <p:cNvPr id="6" name="Footer Placeholder 5">
            <a:extLst>
              <a:ext uri="{FF2B5EF4-FFF2-40B4-BE49-F238E27FC236}">
                <a16:creationId xmlns:a16="http://schemas.microsoft.com/office/drawing/2014/main" id="{07718E43-5082-1547-8F45-4C4A12BB3FB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EF156668-4661-4A4B-A5A0-9E0C43D79706}"/>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2487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23E5F-CB32-A542-B900-71E49D7E6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8C2D39BE-CA81-9745-BC95-F7B2E646A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8A3887-12B3-D344-B39D-B23FC8286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57A16-35AE-DF45-97D2-3A2F6A5245D0}" type="datetimeFigureOut">
              <a:rPr lang="es-ES_tradnl" smtClean="0"/>
              <a:t>28/11/24</a:t>
            </a:fld>
            <a:endParaRPr lang="es-ES_tradnl"/>
          </a:p>
        </p:txBody>
      </p:sp>
      <p:sp>
        <p:nvSpPr>
          <p:cNvPr id="5" name="Footer Placeholder 4">
            <a:extLst>
              <a:ext uri="{FF2B5EF4-FFF2-40B4-BE49-F238E27FC236}">
                <a16:creationId xmlns:a16="http://schemas.microsoft.com/office/drawing/2014/main" id="{4E7C980A-0CB1-E14F-87D0-54A21B3AD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E1D73E74-470F-3441-9EC1-F164FF4D6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3207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emf"/><Relationship Id="rId9" Type="http://schemas.openxmlformats.org/officeDocument/2006/relationships/image" Target="../media/image31.emf"/></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10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1.jp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38.png"/><Relationship Id="rId7"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9.emf"/><Relationship Id="rId5" Type="http://schemas.openxmlformats.org/officeDocument/2006/relationships/image" Target="../media/image48.emf"/><Relationship Id="rId10" Type="http://schemas.openxmlformats.org/officeDocument/2006/relationships/image" Target="../media/image53.png"/><Relationship Id="rId4" Type="http://schemas.openxmlformats.org/officeDocument/2006/relationships/image" Target="../media/image47.emf"/><Relationship Id="rId9" Type="http://schemas.openxmlformats.org/officeDocument/2006/relationships/image" Target="../media/image52.emf"/></Relationships>
</file>

<file path=ppt/slides/_rels/slide2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1.jp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38.png"/><Relationship Id="rId7"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9.emf"/><Relationship Id="rId11" Type="http://schemas.openxmlformats.org/officeDocument/2006/relationships/image" Target="../media/image54.png"/><Relationship Id="rId5" Type="http://schemas.openxmlformats.org/officeDocument/2006/relationships/image" Target="../media/image48.emf"/><Relationship Id="rId10" Type="http://schemas.openxmlformats.org/officeDocument/2006/relationships/image" Target="../media/image53.png"/><Relationship Id="rId4" Type="http://schemas.openxmlformats.org/officeDocument/2006/relationships/image" Target="../media/image47.emf"/><Relationship Id="rId9" Type="http://schemas.openxmlformats.org/officeDocument/2006/relationships/image" Target="../media/image52.emf"/></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3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6.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58.emf"/><Relationship Id="rId5" Type="http://schemas.openxmlformats.org/officeDocument/2006/relationships/image" Target="../media/image27.png"/><Relationship Id="rId10" Type="http://schemas.openxmlformats.org/officeDocument/2006/relationships/image" Target="../media/image57.emf"/><Relationship Id="rId4" Type="http://schemas.openxmlformats.org/officeDocument/2006/relationships/image" Target="../media/image4.emf"/><Relationship Id="rId9"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hyperlink" Target="https://dl.acm.org/doi/fullHtml/10.1145/320958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008.06989.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hyperlink" Target="https://arxiv.org/pdf/2008.06989.pdf"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youtube.com/watch?v=uM1pXE2JDUA"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mWGzicjqAc0"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hyperlink" Target="https://arxiv.org/pdf/1806.01059.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0.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hyperlink" Target="https://twitter.com/Chicken3gg/status/1274314622447820801" TargetMode="Externa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2" Type="http://schemas.openxmlformats.org/officeDocument/2006/relationships/hyperlink" Target="https://towardsdatascience.com/a-tutorial-on-fairness-in-machine-learning-3ff8ba1040cb"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theverge.com/platform/amp/2019/6/11/18661128/ai-object-recognition-algorithms-bias-worse-household-items-lower-income-countries"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932796"/>
            <a:ext cx="2252133" cy="709948"/>
          </a:xfrm>
          <a:prstGeom prst="rect">
            <a:avLst/>
          </a:prstGeom>
        </p:spPr>
      </p:pic>
      <p:sp>
        <p:nvSpPr>
          <p:cNvPr id="4" name="Rectangle 3"/>
          <p:cNvSpPr/>
          <p:nvPr/>
        </p:nvSpPr>
        <p:spPr>
          <a:xfrm>
            <a:off x="5224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29466"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1524001" y="3031067"/>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Bias, Fairness, Mitigation</a:t>
            </a:r>
          </a:p>
        </p:txBody>
      </p:sp>
      <p:sp>
        <p:nvSpPr>
          <p:cNvPr id="12" name="Rectangle 11">
            <a:extLst>
              <a:ext uri="{FF2B5EF4-FFF2-40B4-BE49-F238E27FC236}">
                <a16:creationId xmlns:a16="http://schemas.microsoft.com/office/drawing/2014/main" id="{64910104-5AB8-BB44-8A9A-A30A93743C1D}"/>
              </a:ext>
            </a:extLst>
          </p:cNvPr>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4186834"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sp>
        <p:nvSpPr>
          <p:cNvPr id="2" name="Rectangle 1">
            <a:extLst>
              <a:ext uri="{FF2B5EF4-FFF2-40B4-BE49-F238E27FC236}">
                <a16:creationId xmlns:a16="http://schemas.microsoft.com/office/drawing/2014/main" id="{BAD4E53F-61A5-98D9-6A19-E1EEBAB9CCF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758566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06" name="Google Shape;406;p46"/>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07" name="Google Shape;407;p46"/>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08" name="Google Shape;408;p46"/>
          <p:cNvSpPr txBox="1"/>
          <p:nvPr/>
        </p:nvSpPr>
        <p:spPr>
          <a:xfrm>
            <a:off x="49986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09" name="Google Shape;409;p46"/>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10" name="Google Shape;410;p46"/>
          <p:cNvCxnSpPr>
            <a:stCxn id="406" idx="2"/>
            <a:endCxn id="407"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1" name="Google Shape;411;p46"/>
          <p:cNvCxnSpPr>
            <a:stCxn id="406" idx="2"/>
            <a:endCxn id="409"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2" name="Google Shape;412;p46"/>
          <p:cNvCxnSpPr>
            <a:stCxn id="406" idx="2"/>
            <a:endCxn id="408"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13" name="Google Shape;413;p46"/>
          <p:cNvSpPr txBox="1">
            <a:spLocks noGrp="1"/>
          </p:cNvSpPr>
          <p:nvPr>
            <p:ph type="body" idx="1"/>
          </p:nvPr>
        </p:nvSpPr>
        <p:spPr>
          <a:xfrm>
            <a:off x="1012467"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fontScale="92500" lnSpcReduction="20000"/>
          </a:bodyPr>
          <a:lstStyle/>
          <a:p>
            <a:pPr marL="0" indent="0" algn="just">
              <a:buNone/>
            </a:pPr>
            <a:r>
              <a:rPr lang="en" sz="2133">
                <a:solidFill>
                  <a:schemeClr val="dk1"/>
                </a:solidFill>
                <a:latin typeface="Gill Sans"/>
                <a:ea typeface="Gill Sans"/>
                <a:cs typeface="Gill Sans"/>
                <a:sym typeface="Gill Sans"/>
              </a:rPr>
              <a:t>Some works have proposed using:</a:t>
            </a:r>
            <a:endParaRPr sz="2133">
              <a:solidFill>
                <a:schemeClr val="dk1"/>
              </a:solidFill>
              <a:latin typeface="Gill Sans"/>
              <a:ea typeface="Gill Sans"/>
              <a:cs typeface="Gill Sans"/>
              <a:sym typeface="Gill Sans"/>
            </a:endParaRPr>
          </a:p>
          <a:p>
            <a:pPr marL="0" indent="0" algn="just">
              <a:spcBef>
                <a:spcPts val="1333"/>
              </a:spcBef>
              <a:buNone/>
            </a:pPr>
            <a:endParaRPr sz="2133">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Adversarial networks </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(Gong et al. 2020, Morales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56">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Reinforcement learning learning</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(Wang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61">
              <a:solidFill>
                <a:schemeClr val="dk1"/>
              </a:solidFill>
              <a:latin typeface="Gill Sans"/>
              <a:ea typeface="Gill Sans"/>
              <a:cs typeface="Gill Sans"/>
              <a:sym typeface="Gill Sans"/>
            </a:endParaRPr>
          </a:p>
          <a:p>
            <a:pPr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Adding penalization terms </a:t>
            </a:r>
            <a:endParaRPr sz="2133">
              <a:solidFill>
                <a:schemeClr val="dk1"/>
              </a:solidFill>
              <a:latin typeface="Gill Sans"/>
              <a:ea typeface="Gill Sans"/>
              <a:cs typeface="Gill Sans"/>
              <a:sym typeface="Gill Sans"/>
            </a:endParaRPr>
          </a:p>
          <a:p>
            <a:pPr indent="0" algn="just">
              <a:lnSpc>
                <a:spcPct val="30000"/>
              </a:lnSpc>
              <a:spcBef>
                <a:spcPts val="1333"/>
              </a:spcBef>
              <a:spcAft>
                <a:spcPts val="1333"/>
              </a:spcAft>
              <a:buNone/>
            </a:pPr>
            <a:r>
              <a:rPr lang="en" sz="1200">
                <a:solidFill>
                  <a:schemeClr val="dk1"/>
                </a:solidFill>
                <a:latin typeface="Gill Sans"/>
                <a:ea typeface="Gill Sans"/>
                <a:cs typeface="Gill Sans"/>
                <a:sym typeface="Gill Sans"/>
              </a:rPr>
              <a:t>(Xu et al., 2021)</a:t>
            </a:r>
            <a:endParaRPr sz="1200">
              <a:solidFill>
                <a:schemeClr val="dk1"/>
              </a:solidFill>
              <a:latin typeface="Gill Sans"/>
              <a:ea typeface="Gill Sans"/>
              <a:cs typeface="Gill Sans"/>
              <a:sym typeface="Gill Sans"/>
            </a:endParaRPr>
          </a:p>
        </p:txBody>
      </p:sp>
      <p:sp>
        <p:nvSpPr>
          <p:cNvPr id="414" name="Google Shape;414;p46"/>
          <p:cNvSpPr/>
          <p:nvPr/>
        </p:nvSpPr>
        <p:spPr>
          <a:xfrm>
            <a:off x="10025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6"/>
          <p:cNvSpPr/>
          <p:nvPr/>
        </p:nvSpPr>
        <p:spPr>
          <a:xfrm>
            <a:off x="8994867"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6"/>
          <p:cNvSpPr txBox="1">
            <a:spLocks noGrp="1"/>
          </p:cNvSpPr>
          <p:nvPr>
            <p:ph type="body" idx="1"/>
          </p:nvPr>
        </p:nvSpPr>
        <p:spPr>
          <a:xfrm>
            <a:off x="6224700"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This can be very </a:t>
            </a:r>
            <a:r>
              <a:rPr lang="en" sz="2133" b="1">
                <a:solidFill>
                  <a:srgbClr val="FFB459"/>
                </a:solidFill>
                <a:latin typeface="Gill Sans"/>
                <a:ea typeface="Gill Sans"/>
                <a:cs typeface="Gill Sans"/>
                <a:sym typeface="Gill Sans"/>
              </a:rPr>
              <a:t>computationally expensive</a:t>
            </a:r>
            <a:r>
              <a:rPr lang="en" sz="2133" b="1">
                <a:solidFill>
                  <a:schemeClr val="dk1"/>
                </a:solidFill>
                <a:latin typeface="Gill Sans"/>
                <a:ea typeface="Gill Sans"/>
                <a:cs typeface="Gill Sans"/>
                <a:sym typeface="Gill Sans"/>
              </a:rPr>
              <a:t> </a:t>
            </a:r>
            <a:r>
              <a:rPr lang="en" sz="2133">
                <a:solidFill>
                  <a:schemeClr val="dk1"/>
                </a:solidFill>
                <a:latin typeface="Gill Sans"/>
                <a:ea typeface="Gill Sans"/>
                <a:cs typeface="Gill Sans"/>
                <a:sym typeface="Gill Sans"/>
              </a:rPr>
              <a:t>and is </a:t>
            </a:r>
            <a:r>
              <a:rPr lang="en" sz="2133" b="1">
                <a:solidFill>
                  <a:srgbClr val="FFB459"/>
                </a:solidFill>
                <a:latin typeface="Gill Sans"/>
                <a:ea typeface="Gill Sans"/>
                <a:cs typeface="Gill Sans"/>
                <a:sym typeface="Gill Sans"/>
              </a:rPr>
              <a:t>not compatible with black-box models</a:t>
            </a:r>
            <a:endParaRPr sz="2133" b="1">
              <a:solidFill>
                <a:srgbClr val="FFB459"/>
              </a:solidFill>
              <a:latin typeface="Gill Sans"/>
              <a:ea typeface="Gill Sans"/>
              <a:cs typeface="Gill Sans"/>
              <a:sym typeface="Gill Sans"/>
            </a:endParaRPr>
          </a:p>
        </p:txBody>
      </p:sp>
      <p:sp>
        <p:nvSpPr>
          <p:cNvPr id="417" name="Google Shape;417;p4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100</a:t>
            </a:fld>
            <a:endParaRPr/>
          </a:p>
        </p:txBody>
      </p:sp>
      <p:sp>
        <p:nvSpPr>
          <p:cNvPr id="418" name="Google Shape;418;p4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6" name="Rectangle 15">
            <a:extLst>
              <a:ext uri="{FF2B5EF4-FFF2-40B4-BE49-F238E27FC236}">
                <a16:creationId xmlns:a16="http://schemas.microsoft.com/office/drawing/2014/main" id="{E634CE16-B5B6-864B-955F-F6BF10A6952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Box 16">
            <a:extLst>
              <a:ext uri="{FF2B5EF4-FFF2-40B4-BE49-F238E27FC236}">
                <a16:creationId xmlns:a16="http://schemas.microsoft.com/office/drawing/2014/main" id="{F04FFF1D-550D-5E4F-B9D5-CA7124A1507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24" name="Google Shape;424;p47"/>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25" name="Google Shape;425;p47"/>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26" name="Google Shape;426;p47"/>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27" name="Google Shape;427;p47"/>
          <p:cNvSpPr txBox="1"/>
          <p:nvPr/>
        </p:nvSpPr>
        <p:spPr>
          <a:xfrm>
            <a:off x="89947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28" name="Google Shape;428;p47"/>
          <p:cNvCxnSpPr>
            <a:stCxn id="424" idx="2"/>
            <a:endCxn id="425"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29" name="Google Shape;429;p47"/>
          <p:cNvCxnSpPr>
            <a:stCxn id="424" idx="2"/>
            <a:endCxn id="427"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30" name="Google Shape;430;p47"/>
          <p:cNvCxnSpPr>
            <a:stCxn id="424" idx="2"/>
            <a:endCxn id="426"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31" name="Google Shape;431;p47"/>
          <p:cNvSpPr txBox="1">
            <a:spLocks noGrp="1"/>
          </p:cNvSpPr>
          <p:nvPr>
            <p:ph type="body" idx="1"/>
          </p:nvPr>
        </p:nvSpPr>
        <p:spPr>
          <a:xfrm>
            <a:off x="1012467"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2" name="Google Shape;432;p47"/>
          <p:cNvSpPr/>
          <p:nvPr/>
        </p:nvSpPr>
        <p:spPr>
          <a:xfrm>
            <a:off x="10025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 name="Google Shape;433;p47"/>
          <p:cNvSpPr/>
          <p:nvPr/>
        </p:nvSpPr>
        <p:spPr>
          <a:xfrm>
            <a:off x="49986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7"/>
          <p:cNvSpPr txBox="1">
            <a:spLocks noGrp="1"/>
          </p:cNvSpPr>
          <p:nvPr>
            <p:ph type="body" idx="1"/>
          </p:nvPr>
        </p:nvSpPr>
        <p:spPr>
          <a:xfrm>
            <a:off x="6293900"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5" name="Google Shape;435;p47"/>
          <p:cNvSpPr txBox="1"/>
          <p:nvPr/>
        </p:nvSpPr>
        <p:spPr>
          <a:xfrm>
            <a:off x="6395500" y="4174601"/>
            <a:ext cx="4793600" cy="230026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133" b="1">
                <a:solidFill>
                  <a:schemeClr val="dk1"/>
                </a:solidFill>
                <a:latin typeface="Gill Sans"/>
                <a:ea typeface="Gill Sans"/>
                <a:cs typeface="Gill Sans"/>
                <a:sym typeface="Gill Sans"/>
              </a:rPr>
              <a:t>Advantages</a:t>
            </a:r>
            <a:endParaRPr sz="2133" b="1">
              <a:solidFill>
                <a:schemeClr val="dk1"/>
              </a:solidFill>
              <a:latin typeface="Gill Sans"/>
              <a:ea typeface="Gill Sans"/>
              <a:cs typeface="Gill Sans"/>
              <a:sym typeface="Gill Sans"/>
            </a:endParaRPr>
          </a:p>
          <a:p>
            <a:pPr marL="304792" indent="-440256" algn="just">
              <a:lnSpc>
                <a:spcPct val="115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Require </a:t>
            </a:r>
            <a:r>
              <a:rPr lang="en" sz="2133" b="1">
                <a:solidFill>
                  <a:srgbClr val="FFB459"/>
                </a:solidFill>
                <a:latin typeface="Gill Sans"/>
                <a:ea typeface="Gill Sans"/>
                <a:cs typeface="Gill Sans"/>
                <a:sym typeface="Gill Sans"/>
              </a:rPr>
              <a:t>fewer computational resources</a:t>
            </a:r>
            <a:endParaRPr sz="2133" b="1">
              <a:solidFill>
                <a:srgbClr val="FFB459"/>
              </a:solidFill>
              <a:latin typeface="Gill Sans"/>
              <a:ea typeface="Gill Sans"/>
              <a:cs typeface="Gill Sans"/>
              <a:sym typeface="Gill Sans"/>
            </a:endParaRPr>
          </a:p>
          <a:p>
            <a:pPr marL="304792" indent="-440256" algn="just">
              <a:lnSpc>
                <a:spcPct val="115000"/>
              </a:lnSpc>
              <a:buClr>
                <a:schemeClr val="dk1"/>
              </a:buClr>
              <a:buSzPts val="1600"/>
              <a:buFont typeface="Gill Sans"/>
              <a:buChar char="●"/>
            </a:pPr>
            <a:r>
              <a:rPr lang="en" sz="2133">
                <a:solidFill>
                  <a:schemeClr val="dk1"/>
                </a:solidFill>
                <a:latin typeface="Gill Sans"/>
                <a:ea typeface="Gill Sans"/>
                <a:cs typeface="Gill Sans"/>
                <a:sym typeface="Gill Sans"/>
              </a:rPr>
              <a:t>Can be applied to </a:t>
            </a:r>
            <a:r>
              <a:rPr lang="en" sz="2133" b="1">
                <a:solidFill>
                  <a:srgbClr val="FFB459"/>
                </a:solidFill>
                <a:latin typeface="Gill Sans"/>
                <a:ea typeface="Gill Sans"/>
                <a:cs typeface="Gill Sans"/>
                <a:sym typeface="Gill Sans"/>
              </a:rPr>
              <a:t>black-box models</a:t>
            </a:r>
            <a:endParaRPr sz="2400" b="1">
              <a:solidFill>
                <a:srgbClr val="FFB459"/>
              </a:solidFill>
              <a:latin typeface="Average"/>
              <a:ea typeface="Average"/>
              <a:cs typeface="Average"/>
              <a:sym typeface="Average"/>
            </a:endParaRPr>
          </a:p>
        </p:txBody>
      </p:sp>
      <p:sp>
        <p:nvSpPr>
          <p:cNvPr id="436" name="Google Shape;436;p47"/>
          <p:cNvSpPr txBox="1"/>
          <p:nvPr/>
        </p:nvSpPr>
        <p:spPr>
          <a:xfrm>
            <a:off x="1012467" y="4126000"/>
            <a:ext cx="4895600" cy="2120477"/>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a:solidFill>
                  <a:schemeClr val="dk1"/>
                </a:solidFill>
                <a:latin typeface="Gill Sans"/>
                <a:ea typeface="Gill Sans"/>
                <a:cs typeface="Gill Sans"/>
                <a:sym typeface="Gill Sans"/>
              </a:rPr>
              <a:t>Current approaches explore using</a:t>
            </a:r>
            <a:endParaRPr sz="21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Score calibration </a:t>
            </a:r>
            <a:endParaRPr sz="2133">
              <a:solidFill>
                <a:schemeClr val="dk1"/>
              </a:solidFill>
              <a:latin typeface="Gill Sans"/>
              <a:ea typeface="Gill Sans"/>
              <a:cs typeface="Gill Sans"/>
              <a:sym typeface="Gill Sans"/>
            </a:endParaRPr>
          </a:p>
          <a:p>
            <a:pPr marL="609585" algn="just">
              <a:lnSpc>
                <a:spcPct val="30000"/>
              </a:lnSpc>
              <a:spcBef>
                <a:spcPts val="1333"/>
              </a:spcBef>
            </a:pPr>
            <a:r>
              <a:rPr lang="en" sz="1333">
                <a:solidFill>
                  <a:schemeClr val="dk1"/>
                </a:solidFill>
                <a:latin typeface="Gill Sans"/>
                <a:ea typeface="Gill Sans"/>
                <a:cs typeface="Gill Sans"/>
                <a:sym typeface="Gill Sans"/>
              </a:rPr>
              <a:t>(Terhörst et al., 2020)</a:t>
            </a:r>
            <a:endParaRPr sz="1333">
              <a:solidFill>
                <a:schemeClr val="dk1"/>
              </a:solidFill>
              <a:latin typeface="Gill Sans"/>
              <a:ea typeface="Gill Sans"/>
              <a:cs typeface="Gill Sans"/>
              <a:sym typeface="Gill Sans"/>
            </a:endParaRPr>
          </a:p>
          <a:p>
            <a:pPr marL="609585" algn="just">
              <a:lnSpc>
                <a:spcPct val="30000"/>
              </a:lnSpc>
              <a:spcBef>
                <a:spcPts val="1333"/>
              </a:spcBef>
            </a:pPr>
            <a:endParaRPr sz="13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Variable thresholds </a:t>
            </a:r>
            <a:endParaRPr sz="2133">
              <a:solidFill>
                <a:schemeClr val="dk1"/>
              </a:solidFill>
              <a:latin typeface="Gill Sans"/>
              <a:ea typeface="Gill Sans"/>
              <a:cs typeface="Gill Sans"/>
              <a:sym typeface="Gill Sans"/>
            </a:endParaRPr>
          </a:p>
          <a:p>
            <a:pPr marL="609585" algn="just">
              <a:lnSpc>
                <a:spcPct val="30000"/>
              </a:lnSpc>
              <a:spcBef>
                <a:spcPts val="1333"/>
              </a:spcBef>
              <a:spcAft>
                <a:spcPts val="1333"/>
              </a:spcAft>
            </a:pPr>
            <a:r>
              <a:rPr lang="en" sz="1333">
                <a:solidFill>
                  <a:schemeClr val="dk1"/>
                </a:solidFill>
                <a:latin typeface="Gill Sans"/>
                <a:ea typeface="Gill Sans"/>
                <a:cs typeface="Gill Sans"/>
                <a:sym typeface="Gill Sans"/>
              </a:rPr>
              <a:t>(Terhörst et al., 2020; Robison et al., 2020)</a:t>
            </a:r>
            <a:endParaRPr sz="1333">
              <a:solidFill>
                <a:schemeClr val="dk1"/>
              </a:solidFill>
              <a:latin typeface="Gill Sans"/>
              <a:ea typeface="Gill Sans"/>
              <a:cs typeface="Gill Sans"/>
              <a:sym typeface="Gill Sans"/>
            </a:endParaRPr>
          </a:p>
        </p:txBody>
      </p:sp>
      <p:sp>
        <p:nvSpPr>
          <p:cNvPr id="437" name="Google Shape;437;p47"/>
          <p:cNvSpPr/>
          <p:nvPr/>
        </p:nvSpPr>
        <p:spPr>
          <a:xfrm>
            <a:off x="4984100" y="5582700"/>
            <a:ext cx="403600" cy="390400"/>
          </a:xfrm>
          <a:prstGeom prst="leftArrow">
            <a:avLst>
              <a:gd name="adj1" fmla="val 50000"/>
              <a:gd name="adj2" fmla="val 50000"/>
            </a:avLst>
          </a:prstGeom>
          <a:solidFill>
            <a:srgbClr val="FFB459"/>
          </a:solidFill>
          <a:ln w="9525" cap="flat" cmpd="sng">
            <a:solidFill>
              <a:srgbClr val="EBA65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101</a:t>
            </a:fld>
            <a:endParaRPr/>
          </a:p>
        </p:txBody>
      </p:sp>
      <p:sp>
        <p:nvSpPr>
          <p:cNvPr id="439" name="Google Shape;439;p4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C59F3220-68C8-2246-90A6-66234BA6A1B8}"/>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DC113E6E-89B8-0648-B35F-B0C52CC736F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2926-B22C-8642-B29C-F13BFB0FA0F5}"/>
              </a:ext>
            </a:extLst>
          </p:cNvPr>
          <p:cNvSpPr>
            <a:spLocks noGrp="1"/>
          </p:cNvSpPr>
          <p:nvPr>
            <p:ph type="title"/>
          </p:nvPr>
        </p:nvSpPr>
        <p:spPr/>
        <p:txBody>
          <a:bodyPr/>
          <a:lstStyle/>
          <a:p>
            <a:r>
              <a:rPr lang="es-ES_tradnl" dirty="0"/>
              <a:t>FAIRNESS (justicia, equidad, etc.)</a:t>
            </a:r>
          </a:p>
        </p:txBody>
      </p:sp>
      <p:sp>
        <p:nvSpPr>
          <p:cNvPr id="3" name="Content Placeholder 2">
            <a:extLst>
              <a:ext uri="{FF2B5EF4-FFF2-40B4-BE49-F238E27FC236}">
                <a16:creationId xmlns:a16="http://schemas.microsoft.com/office/drawing/2014/main" id="{7106813D-53A9-3E43-9133-7C37392C40C1}"/>
              </a:ext>
            </a:extLst>
          </p:cNvPr>
          <p:cNvSpPr>
            <a:spLocks noGrp="1"/>
          </p:cNvSpPr>
          <p:nvPr>
            <p:ph idx="1"/>
          </p:nvPr>
        </p:nvSpPr>
        <p:spPr/>
        <p:txBody>
          <a:bodyPr>
            <a:normAutofit fontScale="92500"/>
          </a:bodyPr>
          <a:lstStyle/>
          <a:p>
            <a:r>
              <a:rPr lang="es-ES_tradnl" dirty="0"/>
              <a:t>Existen muchos artículos que se han dedicado en el último tiempo a tratar de mitigar el problema del sesgo. De aquí surge el término ‘FAIRNESS’ que tiene muchas definiciones y muchos usos.</a:t>
            </a:r>
          </a:p>
          <a:p>
            <a:endParaRPr lang="es-ES_tradnl" dirty="0"/>
          </a:p>
          <a:p>
            <a:r>
              <a:rPr lang="es-ES_tradnl" dirty="0"/>
              <a:t>Por un lado, estos resultados diferenciales en los sistemas biométricos causados por las diferencias de rendimiento demográfico pueden medirse y cuantificarse. Por otro lado, el ‘FAIRNESS’ se considera una construcción social, determinada por el acuerdo general y/o las leyes, que está relacionada con las consecuencias de los resultados diferenciales, es decir, mapea la respuesta/comportamiento de un algoritmo (biométrico) en una aplicación.</a:t>
            </a:r>
          </a:p>
        </p:txBody>
      </p:sp>
    </p:spTree>
    <p:extLst>
      <p:ext uri="{BB962C8B-B14F-4D97-AF65-F5344CB8AC3E}">
        <p14:creationId xmlns:p14="http://schemas.microsoft.com/office/powerpoint/2010/main" val="141181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F0EE-66BE-D74A-9860-F1CF195369AB}"/>
              </a:ext>
            </a:extLst>
          </p:cNvPr>
          <p:cNvSpPr>
            <a:spLocks noGrp="1"/>
          </p:cNvSpPr>
          <p:nvPr>
            <p:ph type="title"/>
          </p:nvPr>
        </p:nvSpPr>
        <p:spPr/>
        <p:txBody>
          <a:bodyPr/>
          <a:lstStyle/>
          <a:p>
            <a:r>
              <a:rPr lang="es-ES_tradnl" dirty="0"/>
              <a:t> </a:t>
            </a:r>
            <a:r>
              <a:rPr lang="es-ES_tradnl" dirty="0" err="1"/>
              <a:t>Statistical</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89D73097-DEF4-AA4D-B5D1-D24D2E38526B}"/>
              </a:ext>
            </a:extLst>
          </p:cNvPr>
          <p:cNvSpPr>
            <a:spLocks noGrp="1"/>
          </p:cNvSpPr>
          <p:nvPr>
            <p:ph idx="1"/>
          </p:nvPr>
        </p:nvSpPr>
        <p:spPr/>
        <p:txBody>
          <a:bodyPr/>
          <a:lstStyle/>
          <a:p>
            <a:pPr marL="0" indent="0">
              <a:buNone/>
            </a:pPr>
            <a:r>
              <a:rPr lang="es-ES_tradnl" dirty="0"/>
              <a:t>La paridad estadística establece que en entornos de clasificación binaria, los miembros de diferentes grupos deberían tener la misma probabilidad de recibir una predicción positiva.</a:t>
            </a:r>
          </a:p>
        </p:txBody>
      </p:sp>
    </p:spTree>
    <p:extLst>
      <p:ext uri="{BB962C8B-B14F-4D97-AF65-F5344CB8AC3E}">
        <p14:creationId xmlns:p14="http://schemas.microsoft.com/office/powerpoint/2010/main" val="3220932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C6E5-6F28-EA43-A783-093D23019DC9}"/>
              </a:ext>
            </a:extLst>
          </p:cNvPr>
          <p:cNvSpPr>
            <a:spLocks noGrp="1"/>
          </p:cNvSpPr>
          <p:nvPr>
            <p:ph type="title"/>
          </p:nvPr>
        </p:nvSpPr>
        <p:spPr/>
        <p:txBody>
          <a:bodyPr/>
          <a:lstStyle/>
          <a:p>
            <a:r>
              <a:rPr lang="es-ES_tradnl" dirty="0"/>
              <a:t>Disparate/Adverse </a:t>
            </a:r>
            <a:r>
              <a:rPr lang="es-ES_tradnl" dirty="0" err="1"/>
              <a:t>impact</a:t>
            </a:r>
            <a:endParaRPr lang="es-ES_tradnl" dirty="0"/>
          </a:p>
        </p:txBody>
      </p:sp>
      <p:sp>
        <p:nvSpPr>
          <p:cNvPr id="3" name="Content Placeholder 2">
            <a:extLst>
              <a:ext uri="{FF2B5EF4-FFF2-40B4-BE49-F238E27FC236}">
                <a16:creationId xmlns:a16="http://schemas.microsoft.com/office/drawing/2014/main" id="{F4BB4222-3694-7347-81EE-821D05D68F41}"/>
              </a:ext>
            </a:extLst>
          </p:cNvPr>
          <p:cNvSpPr>
            <a:spLocks noGrp="1"/>
          </p:cNvSpPr>
          <p:nvPr>
            <p:ph idx="1"/>
          </p:nvPr>
        </p:nvSpPr>
        <p:spPr/>
        <p:txBody>
          <a:bodyPr/>
          <a:lstStyle/>
          <a:p>
            <a:pPr marL="0" indent="0">
              <a:buNone/>
            </a:pPr>
            <a:r>
              <a:rPr lang="es-ES_tradnl" dirty="0"/>
              <a:t>El impacto dispar plantea que las tasas de clasificación positiva entre dos grupos cualesquiera no deben variar en más del 80%.</a:t>
            </a:r>
          </a:p>
        </p:txBody>
      </p:sp>
    </p:spTree>
    <p:extLst>
      <p:ext uri="{BB962C8B-B14F-4D97-AF65-F5344CB8AC3E}">
        <p14:creationId xmlns:p14="http://schemas.microsoft.com/office/powerpoint/2010/main" val="22371211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EE8156-22A4-C64E-A9CD-791ACCD66C16}"/>
              </a:ext>
            </a:extLst>
          </p:cNvPr>
          <p:cNvPicPr>
            <a:picLocks noChangeAspect="1"/>
          </p:cNvPicPr>
          <p:nvPr/>
        </p:nvPicPr>
        <p:blipFill>
          <a:blip r:embed="rId2"/>
          <a:stretch>
            <a:fillRect/>
          </a:stretch>
        </p:blipFill>
        <p:spPr>
          <a:xfrm>
            <a:off x="0" y="357996"/>
            <a:ext cx="12192000" cy="6142008"/>
          </a:xfrm>
          <a:prstGeom prst="rect">
            <a:avLst/>
          </a:prstGeom>
        </p:spPr>
      </p:pic>
    </p:spTree>
    <p:extLst>
      <p:ext uri="{BB962C8B-B14F-4D97-AF65-F5344CB8AC3E}">
        <p14:creationId xmlns:p14="http://schemas.microsoft.com/office/powerpoint/2010/main" val="25648544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872B-46C3-E346-9A5A-62EE46E5959E}"/>
              </a:ext>
            </a:extLst>
          </p:cNvPr>
          <p:cNvSpPr>
            <a:spLocks noGrp="1"/>
          </p:cNvSpPr>
          <p:nvPr>
            <p:ph type="title"/>
          </p:nvPr>
        </p:nvSpPr>
        <p:spPr/>
        <p:txBody>
          <a:bodyPr/>
          <a:lstStyle/>
          <a:p>
            <a:r>
              <a:rPr lang="es-ES_tradnl" dirty="0" err="1"/>
              <a:t>Equalized</a:t>
            </a:r>
            <a:r>
              <a:rPr lang="es-ES_tradnl" dirty="0"/>
              <a:t> </a:t>
            </a:r>
            <a:r>
              <a:rPr lang="es-ES_tradnl" dirty="0" err="1"/>
              <a:t>odds</a:t>
            </a:r>
            <a:r>
              <a:rPr lang="es-ES_tradnl" dirty="0"/>
              <a:t> / Disparate </a:t>
            </a:r>
            <a:r>
              <a:rPr lang="es-ES_tradnl" dirty="0" err="1"/>
              <a:t>mistreatment</a:t>
            </a:r>
            <a:endParaRPr lang="es-ES_tradnl" dirty="0"/>
          </a:p>
        </p:txBody>
      </p:sp>
      <p:sp>
        <p:nvSpPr>
          <p:cNvPr id="3" name="Content Placeholder 2">
            <a:extLst>
              <a:ext uri="{FF2B5EF4-FFF2-40B4-BE49-F238E27FC236}">
                <a16:creationId xmlns:a16="http://schemas.microsoft.com/office/drawing/2014/main" id="{2AD2F9DB-E2C4-414F-9930-A795E8E2007A}"/>
              </a:ext>
            </a:extLst>
          </p:cNvPr>
          <p:cNvSpPr>
            <a:spLocks noGrp="1"/>
          </p:cNvSpPr>
          <p:nvPr>
            <p:ph idx="1"/>
          </p:nvPr>
        </p:nvSpPr>
        <p:spPr/>
        <p:txBody>
          <a:bodyPr/>
          <a:lstStyle/>
          <a:p>
            <a:pPr marL="0" indent="0">
              <a:buNone/>
            </a:pPr>
            <a:r>
              <a:rPr lang="es-ES_tradnl" dirty="0"/>
              <a:t>El principio de equidad de probabilidades igualadas (</a:t>
            </a:r>
            <a:r>
              <a:rPr lang="es-ES_tradnl" dirty="0" err="1"/>
              <a:t>equalized</a:t>
            </a:r>
            <a:r>
              <a:rPr lang="es-ES_tradnl" dirty="0"/>
              <a:t> </a:t>
            </a:r>
            <a:r>
              <a:rPr lang="es-ES_tradnl" dirty="0" err="1"/>
              <a:t>odds</a:t>
            </a:r>
            <a:r>
              <a:rPr lang="es-ES_tradnl" dirty="0"/>
              <a:t>), también conocido como maltrato dispar (disparate </a:t>
            </a:r>
            <a:r>
              <a:rPr lang="es-ES_tradnl" dirty="0" err="1"/>
              <a:t>mistreatment</a:t>
            </a:r>
            <a:r>
              <a:rPr lang="es-ES_tradnl" dirty="0"/>
              <a:t>) requiere que los algoritmos de clasificación realicen predicciones de manera que ningún grupo reciba un número desproporcionadamente mayor de errores falsos positivos o falsos negativos.</a:t>
            </a:r>
          </a:p>
        </p:txBody>
      </p:sp>
    </p:spTree>
    <p:extLst>
      <p:ext uri="{BB962C8B-B14F-4D97-AF65-F5344CB8AC3E}">
        <p14:creationId xmlns:p14="http://schemas.microsoft.com/office/powerpoint/2010/main" val="774305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A5B-D3F5-0A44-B227-B200C9B5F0AA}"/>
              </a:ext>
            </a:extLst>
          </p:cNvPr>
          <p:cNvSpPr>
            <a:spLocks noGrp="1"/>
          </p:cNvSpPr>
          <p:nvPr>
            <p:ph type="title"/>
          </p:nvPr>
        </p:nvSpPr>
        <p:spPr/>
        <p:txBody>
          <a:bodyPr/>
          <a:lstStyle/>
          <a:p>
            <a:r>
              <a:rPr lang="es-ES_tradnl" dirty="0" err="1"/>
              <a:t>Demographic</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CC487220-33E3-4B46-AF98-D051B9E8F0E6}"/>
              </a:ext>
            </a:extLst>
          </p:cNvPr>
          <p:cNvSpPr>
            <a:spLocks noGrp="1"/>
          </p:cNvSpPr>
          <p:nvPr>
            <p:ph idx="1"/>
          </p:nvPr>
        </p:nvSpPr>
        <p:spPr/>
        <p:txBody>
          <a:bodyPr/>
          <a:lstStyle/>
          <a:p>
            <a:pPr marL="0" indent="0">
              <a:buNone/>
            </a:pPr>
            <a:r>
              <a:rPr lang="es-ES_tradnl" dirty="0"/>
              <a:t>La formulación de paridad demográfica de la equidad no se centra en la pertenencia a un grupo, sino que se basa en la idea de que individuos similares deberían recibir predicciones similares.</a:t>
            </a:r>
          </a:p>
        </p:txBody>
      </p:sp>
    </p:spTree>
    <p:extLst>
      <p:ext uri="{BB962C8B-B14F-4D97-AF65-F5344CB8AC3E}">
        <p14:creationId xmlns:p14="http://schemas.microsoft.com/office/powerpoint/2010/main" val="33055656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37" name="Google Shape;537;p59"/>
          <p:cNvGrpSpPr/>
          <p:nvPr/>
        </p:nvGrpSpPr>
        <p:grpSpPr>
          <a:xfrm>
            <a:off x="1102967" y="2022667"/>
            <a:ext cx="9986068" cy="4111499"/>
            <a:chOff x="1004050" y="1875550"/>
            <a:chExt cx="7489551" cy="3083624"/>
          </a:xfrm>
        </p:grpSpPr>
        <p:pic>
          <p:nvPicPr>
            <p:cNvPr id="538" name="Google Shape;538;p59"/>
            <p:cNvPicPr preferRelativeResize="0"/>
            <p:nvPr/>
          </p:nvPicPr>
          <p:blipFill rotWithShape="1">
            <a:blip r:embed="rId3">
              <a:alphaModFix/>
            </a:blip>
            <a:srcRect t="17654"/>
            <a:stretch/>
          </p:blipFill>
          <p:spPr>
            <a:xfrm>
              <a:off x="1004050" y="1875550"/>
              <a:ext cx="7489551" cy="3083624"/>
            </a:xfrm>
            <a:prstGeom prst="rect">
              <a:avLst/>
            </a:prstGeom>
            <a:noFill/>
            <a:ln>
              <a:noFill/>
            </a:ln>
          </p:spPr>
        </p:pic>
        <p:sp>
          <p:nvSpPr>
            <p:cNvPr id="539" name="Google Shape;539;p59"/>
            <p:cNvSpPr txBox="1"/>
            <p:nvPr/>
          </p:nvSpPr>
          <p:spPr>
            <a:xfrm>
              <a:off x="1004050" y="1875550"/>
              <a:ext cx="3197400" cy="397001"/>
            </a:xfrm>
            <a:prstGeom prst="rect">
              <a:avLst/>
            </a:prstGeom>
            <a:solidFill>
              <a:srgbClr val="93A2AA"/>
            </a:solidFill>
            <a:ln>
              <a:noFill/>
            </a:ln>
          </p:spPr>
          <p:txBody>
            <a:bodyPr spcFirstLastPara="1" wrap="square" lIns="121900" tIns="121900" rIns="121900" bIns="121900" anchor="t" anchorCtr="0">
              <a:spAutoFit/>
            </a:bodyPr>
            <a:lstStyle/>
            <a:p>
              <a:pPr marL="609585" indent="-406390" algn="ctr">
                <a:lnSpc>
                  <a:spcPct val="115000"/>
                </a:lnSpc>
                <a:buClr>
                  <a:srgbClr val="FFFFFF"/>
                </a:buClr>
                <a:buSzPts val="1200"/>
                <a:buFont typeface="Average"/>
                <a:buAutoNum type="arabicParenR"/>
              </a:pPr>
              <a:r>
                <a:rPr lang="en" sz="1600" b="1">
                  <a:solidFill>
                    <a:srgbClr val="FFFFFF"/>
                  </a:solidFill>
                  <a:latin typeface="Average"/>
                  <a:ea typeface="Average"/>
                  <a:cs typeface="Average"/>
                  <a:sym typeface="Average"/>
                </a:rPr>
                <a:t>Facial Embedding Clustering Strategy</a:t>
              </a:r>
              <a:endParaRPr sz="1333">
                <a:solidFill>
                  <a:srgbClr val="FFFFFF"/>
                </a:solidFill>
              </a:endParaRPr>
            </a:p>
          </p:txBody>
        </p:sp>
      </p:grpSp>
      <p:sp>
        <p:nvSpPr>
          <p:cNvPr id="540" name="Google Shape;540;p5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108</a:t>
            </a:fld>
            <a:endParaRPr/>
          </a:p>
        </p:txBody>
      </p:sp>
      <p:sp>
        <p:nvSpPr>
          <p:cNvPr id="541" name="Google Shape;541;p5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852F2A9-D722-1941-9ABA-81A41C1B9F36}"/>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2EB3EE0E-C0F1-044B-A4F0-13DA88DA169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47" name="Google Shape;547;p60"/>
          <p:cNvGrpSpPr/>
          <p:nvPr/>
        </p:nvGrpSpPr>
        <p:grpSpPr>
          <a:xfrm>
            <a:off x="1298551" y="2007734"/>
            <a:ext cx="9594900" cy="4077132"/>
            <a:chOff x="827225" y="1517000"/>
            <a:chExt cx="7196175" cy="3057849"/>
          </a:xfrm>
        </p:grpSpPr>
        <p:pic>
          <p:nvPicPr>
            <p:cNvPr id="548" name="Google Shape;548;p60"/>
            <p:cNvPicPr preferRelativeResize="0"/>
            <p:nvPr/>
          </p:nvPicPr>
          <p:blipFill rotWithShape="1">
            <a:blip r:embed="rId3">
              <a:alphaModFix/>
            </a:blip>
            <a:srcRect t="15268"/>
            <a:stretch/>
          </p:blipFill>
          <p:spPr>
            <a:xfrm>
              <a:off x="827225" y="1517000"/>
              <a:ext cx="7196175" cy="3057849"/>
            </a:xfrm>
            <a:prstGeom prst="rect">
              <a:avLst/>
            </a:prstGeom>
            <a:noFill/>
            <a:ln>
              <a:noFill/>
            </a:ln>
          </p:spPr>
        </p:pic>
        <p:sp>
          <p:nvSpPr>
            <p:cNvPr id="549" name="Google Shape;549;p60"/>
            <p:cNvSpPr txBox="1"/>
            <p:nvPr/>
          </p:nvSpPr>
          <p:spPr>
            <a:xfrm>
              <a:off x="827225" y="1517000"/>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2)	Soft-Biometric Clustering Strategy</a:t>
              </a:r>
              <a:endParaRPr sz="1333">
                <a:solidFill>
                  <a:srgbClr val="FFFFFF"/>
                </a:solidFill>
              </a:endParaRPr>
            </a:p>
          </p:txBody>
        </p:sp>
      </p:grpSp>
      <p:sp>
        <p:nvSpPr>
          <p:cNvPr id="550" name="Google Shape;550;p6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109</a:t>
            </a:fld>
            <a:endParaRPr/>
          </a:p>
        </p:txBody>
      </p:sp>
      <p:sp>
        <p:nvSpPr>
          <p:cNvPr id="551" name="Google Shape;551;p6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EC0F484-9328-744E-B692-E545B9C4ECB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E1555A3A-06F4-4140-9CA0-67A47438F5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4957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8333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517377" y="4455914"/>
            <a:ext cx="290464" cy="369332"/>
          </a:xfrm>
          <a:prstGeom prst="rect">
            <a:avLst/>
          </a:prstGeom>
          <a:noFill/>
        </p:spPr>
        <p:txBody>
          <a:bodyPr wrap="none" rtlCol="0">
            <a:spAutoFit/>
          </a:bodyPr>
          <a:lstStyle/>
          <a:p>
            <a:r>
              <a:rPr lang="en-US" dirty="0">
                <a:latin typeface="Gill Sans MT" panose="020B0502020104020203" pitchFamily="34" charset="77"/>
              </a:rPr>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9466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1160151" y="2253107"/>
            <a:ext cx="2930289" cy="369332"/>
          </a:xfrm>
          <a:prstGeom prst="rect">
            <a:avLst/>
          </a:prstGeom>
          <a:noFill/>
        </p:spPr>
        <p:txBody>
          <a:bodyPr wrap="none" rtlCol="0">
            <a:spAutoFit/>
          </a:bodyPr>
          <a:lstStyle/>
          <a:p>
            <a:r>
              <a:rPr lang="en-US" dirty="0">
                <a:latin typeface="Gill Sans MT" panose="020B0502020104020203" pitchFamily="34" charset="77"/>
              </a:rPr>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6415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33711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latin typeface="Gill Sans MT" panose="020B0502020104020203" pitchFamily="34" charset="77"/>
                  </a:rPr>
                  <a:t>FNMR</a:t>
                </a:r>
              </a:p>
              <a:p>
                <a:pPr algn="r"/>
                <a:r>
                  <a:rPr lang="en-US" dirty="0">
                    <a:latin typeface="Gill Sans MT" panose="020B0502020104020203" pitchFamily="34" charset="77"/>
                  </a:rPr>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7596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latin typeface="Gill Sans MT" panose="020B0502020104020203" pitchFamily="34" charset="77"/>
                  </a:rPr>
                  <a:t>FMR</a:t>
                </a:r>
              </a:p>
              <a:p>
                <a:r>
                  <a:rPr lang="en-US" dirty="0">
                    <a:latin typeface="Gill Sans MT" panose="020B0502020104020203" pitchFamily="34" charset="77"/>
                  </a:rPr>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1440041" y="4559979"/>
            <a:ext cx="1702314" cy="2051432"/>
            <a:chOff x="552853" y="4559979"/>
            <a:chExt cx="1702314"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the</a:t>
              </a:r>
              <a:r>
                <a:rPr lang="es-ES_tradnl" dirty="0">
                  <a:latin typeface="Gill Sans MT" panose="020B0502020104020203" pitchFamily="34" charset="77"/>
                </a:rPr>
                <a:t> </a:t>
              </a:r>
              <a:r>
                <a:rPr lang="es-ES_tradnl" dirty="0" err="1">
                  <a:latin typeface="Gill Sans MT" panose="020B0502020104020203" pitchFamily="34" charset="77"/>
                </a:rPr>
                <a:t>same</a:t>
              </a:r>
              <a:r>
                <a:rPr lang="es-ES_tradnl" dirty="0">
                  <a:latin typeface="Gill Sans MT" panose="020B0502020104020203" pitchFamily="34" charset="77"/>
                </a:rPr>
                <a:t> </a:t>
              </a:r>
              <a:r>
                <a:rPr lang="es-ES_tradnl" dirty="0" err="1">
                  <a:latin typeface="Gill Sans MT" panose="020B0502020104020203" pitchFamily="34" charset="77"/>
                </a:rPr>
                <a:t>person</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there</a:t>
              </a:r>
              <a:r>
                <a:rPr lang="es-ES_tradnl" dirty="0">
                  <a:latin typeface="Gill Sans MT" panose="020B0502020104020203" pitchFamily="34" charset="77"/>
                </a:rPr>
                <a:t> </a:t>
              </a:r>
              <a:r>
                <a:rPr lang="es-ES_tradnl" dirty="0" err="1">
                  <a:latin typeface="Gill Sans MT" panose="020B0502020104020203" pitchFamily="34" charset="77"/>
                </a:rPr>
                <a:t>is</a:t>
              </a:r>
              <a:r>
                <a:rPr lang="es-ES_tradnl" dirty="0">
                  <a:latin typeface="Gill Sans MT" panose="020B0502020104020203" pitchFamily="34" charset="77"/>
                </a:rPr>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rcRect/>
            <a:stretch/>
          </p:blipFill>
          <p:spPr>
            <a:xfrm>
              <a:off x="1425651" y="4559979"/>
              <a:ext cx="786270" cy="79375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102534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different</a:t>
              </a:r>
              <a:r>
                <a:rPr lang="es-ES_tradnl" dirty="0">
                  <a:latin typeface="Gill Sans MT" panose="020B0502020104020203" pitchFamily="34" charset="77"/>
                </a:rPr>
                <a:t>  </a:t>
              </a:r>
              <a:r>
                <a:rPr lang="es-ES_tradnl" dirty="0" err="1">
                  <a:latin typeface="Gill Sans MT" panose="020B0502020104020203" pitchFamily="34" charset="77"/>
                </a:rPr>
                <a:t>persons</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they</a:t>
              </a:r>
              <a:r>
                <a:rPr lang="es-ES_tradnl" dirty="0">
                  <a:latin typeface="Gill Sans MT" panose="020B0502020104020203" pitchFamily="34" charset="77"/>
                </a:rPr>
                <a:t> </a:t>
              </a:r>
              <a:r>
                <a:rPr lang="es-ES_tradnl" dirty="0" err="1">
                  <a:latin typeface="Gill Sans MT" panose="020B0502020104020203" pitchFamily="34" charset="77"/>
                </a:rPr>
                <a:t>were</a:t>
              </a:r>
              <a:r>
                <a:rPr lang="es-ES_tradnl" dirty="0">
                  <a:latin typeface="Gill Sans MT" panose="020B0502020104020203" pitchFamily="34" charset="77"/>
                </a:rPr>
                <a:t> </a:t>
              </a:r>
              <a:r>
                <a:rPr lang="es-ES_tradnl" dirty="0" err="1">
                  <a:latin typeface="Gill Sans MT" panose="020B0502020104020203" pitchFamily="34" charset="77"/>
                </a:rPr>
                <a:t>matched</a:t>
              </a:r>
              <a:endParaRPr lang="es-ES_tradnl" dirty="0">
                <a:latin typeface="Gill Sans MT" panose="020B0502020104020203" pitchFamily="34" charset="77"/>
              </a:endParaRPr>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rcRect/>
            <a:stretch/>
          </p:blipFill>
          <p:spPr>
            <a:xfrm>
              <a:off x="10280039" y="4435105"/>
              <a:ext cx="690071" cy="735215"/>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1373693" y="4025950"/>
            <a:ext cx="10238972" cy="534945"/>
            <a:chOff x="486505" y="4025950"/>
            <a:chExt cx="10238972"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415709" cy="369332"/>
            </a:xfrm>
            <a:prstGeom prst="rect">
              <a:avLst/>
            </a:prstGeom>
            <a:noFill/>
          </p:spPr>
          <p:txBody>
            <a:bodyPr wrap="none" rtlCol="0">
              <a:spAutoFit/>
            </a:bodyPr>
            <a:lstStyle/>
            <a:p>
              <a:r>
                <a:rPr lang="es-ES_tradnl" dirty="0">
                  <a:latin typeface="Gill Sans MT" panose="020B0502020104020203" pitchFamily="34" charset="77"/>
                </a:rPr>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95245" cy="369332"/>
            </a:xfrm>
            <a:prstGeom prst="rect">
              <a:avLst/>
            </a:prstGeom>
            <a:noFill/>
          </p:spPr>
          <p:txBody>
            <a:bodyPr wrap="none" rtlCol="0">
              <a:spAutoFit/>
            </a:bodyPr>
            <a:lstStyle/>
            <a:p>
              <a:r>
                <a:rPr lang="es-ES_tradnl" dirty="0">
                  <a:latin typeface="Gill Sans MT" panose="020B0502020104020203" pitchFamily="34" charset="77"/>
                </a:rPr>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6197599" y="6425639"/>
            <a:ext cx="1084143" cy="369332"/>
          </a:xfrm>
          <a:prstGeom prst="rect">
            <a:avLst/>
          </a:prstGeom>
          <a:noFill/>
        </p:spPr>
        <p:txBody>
          <a:bodyPr wrap="none" rtlCol="0">
            <a:spAutoFit/>
          </a:bodyPr>
          <a:lstStyle/>
          <a:p>
            <a:r>
              <a:rPr lang="es-ES_tradnl" dirty="0" err="1">
                <a:latin typeface="Gill Sans MT" panose="020B0502020104020203" pitchFamily="34" charset="77"/>
              </a:rPr>
              <a:t>threshold</a:t>
            </a:r>
            <a:endParaRPr lang="es-ES_tradnl" dirty="0">
              <a:latin typeface="Gill Sans MT" panose="020B0502020104020203" pitchFamily="34" charset="77"/>
            </a:endParaRPr>
          </a:p>
        </p:txBody>
      </p:sp>
      <p:pic>
        <p:nvPicPr>
          <p:cNvPr id="41" name="Picture 40">
            <a:extLst>
              <a:ext uri="{FF2B5EF4-FFF2-40B4-BE49-F238E27FC236}">
                <a16:creationId xmlns:a16="http://schemas.microsoft.com/office/drawing/2014/main" id="{934A834D-B841-5947-9E74-AADE2C910342}"/>
              </a:ext>
            </a:extLst>
          </p:cNvPr>
          <p:cNvPicPr>
            <a:picLocks/>
          </p:cNvPicPr>
          <p:nvPr/>
        </p:nvPicPr>
        <p:blipFill>
          <a:blip r:embed="rId8"/>
          <a:stretch>
            <a:fillRect/>
          </a:stretch>
        </p:blipFill>
        <p:spPr>
          <a:xfrm>
            <a:off x="1408989" y="3638222"/>
            <a:ext cx="540000" cy="540000"/>
          </a:xfrm>
          <a:prstGeom prst="rect">
            <a:avLst/>
          </a:prstGeom>
        </p:spPr>
      </p:pic>
      <p:pic>
        <p:nvPicPr>
          <p:cNvPr id="40" name="Picture 39">
            <a:extLst>
              <a:ext uri="{FF2B5EF4-FFF2-40B4-BE49-F238E27FC236}">
                <a16:creationId xmlns:a16="http://schemas.microsoft.com/office/drawing/2014/main" id="{0FE4766A-4A5A-2E24-4DA4-84B6F0D5E86E}"/>
              </a:ext>
            </a:extLst>
          </p:cNvPr>
          <p:cNvPicPr>
            <a:picLocks/>
          </p:cNvPicPr>
          <p:nvPr/>
        </p:nvPicPr>
        <p:blipFill>
          <a:blip r:embed="rId8"/>
          <a:stretch>
            <a:fillRect/>
          </a:stretch>
        </p:blipFill>
        <p:spPr>
          <a:xfrm>
            <a:off x="10196956" y="3519440"/>
            <a:ext cx="540000" cy="540000"/>
          </a:xfrm>
          <a:prstGeom prst="rect">
            <a:avLst/>
          </a:prstGeom>
        </p:spPr>
      </p:pic>
      <p:grpSp>
        <p:nvGrpSpPr>
          <p:cNvPr id="43" name="Group 42">
            <a:extLst>
              <a:ext uri="{FF2B5EF4-FFF2-40B4-BE49-F238E27FC236}">
                <a16:creationId xmlns:a16="http://schemas.microsoft.com/office/drawing/2014/main" id="{D4D79462-CBA4-C623-6D4A-27F7D7EB54B6}"/>
              </a:ext>
            </a:extLst>
          </p:cNvPr>
          <p:cNvGrpSpPr/>
          <p:nvPr/>
        </p:nvGrpSpPr>
        <p:grpSpPr>
          <a:xfrm>
            <a:off x="6456681" y="5880916"/>
            <a:ext cx="574873" cy="476595"/>
            <a:chOff x="10098988" y="846138"/>
            <a:chExt cx="419100" cy="292100"/>
          </a:xfrm>
        </p:grpSpPr>
        <p:sp>
          <p:nvSpPr>
            <p:cNvPr id="45" name="Rectangle 44">
              <a:extLst>
                <a:ext uri="{FF2B5EF4-FFF2-40B4-BE49-F238E27FC236}">
                  <a16:creationId xmlns:a16="http://schemas.microsoft.com/office/drawing/2014/main" id="{9B6B0F6E-F2E0-F6D0-0659-01F9508075C9}"/>
                </a:ext>
              </a:extLst>
            </p:cNvPr>
            <p:cNvSpPr/>
            <p:nvPr/>
          </p:nvSpPr>
          <p:spPr>
            <a:xfrm>
              <a:off x="10098988" y="846138"/>
              <a:ext cx="419100"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6" name="Picture 45">
              <a:extLst>
                <a:ext uri="{FF2B5EF4-FFF2-40B4-BE49-F238E27FC236}">
                  <a16:creationId xmlns:a16="http://schemas.microsoft.com/office/drawing/2014/main" id="{FA411EAF-91A6-39DF-B54A-61E0D18597BB}"/>
                </a:ext>
              </a:extLst>
            </p:cNvPr>
            <p:cNvPicPr>
              <a:picLocks noChangeAspect="1"/>
            </p:cNvPicPr>
            <p:nvPr/>
          </p:nvPicPr>
          <p:blipFill>
            <a:blip r:embed="rId9"/>
            <a:stretch>
              <a:fillRect/>
            </a:stretch>
          </p:blipFill>
          <p:spPr>
            <a:xfrm>
              <a:off x="10204074" y="906932"/>
              <a:ext cx="228600" cy="203200"/>
            </a:xfrm>
            <a:prstGeom prst="rect">
              <a:avLst/>
            </a:prstGeom>
          </p:spPr>
        </p:pic>
      </p:grpSp>
      <p:sp>
        <p:nvSpPr>
          <p:cNvPr id="6" name="Rectangle 5">
            <a:extLst>
              <a:ext uri="{FF2B5EF4-FFF2-40B4-BE49-F238E27FC236}">
                <a16:creationId xmlns:a16="http://schemas.microsoft.com/office/drawing/2014/main" id="{13C79727-4EFA-570B-B56F-A8EF6E64C365}"/>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7306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Decision Tree-based strategy</a:t>
            </a:r>
            <a:endParaRPr/>
          </a:p>
        </p:txBody>
      </p:sp>
      <p:pic>
        <p:nvPicPr>
          <p:cNvPr id="617" name="Google Shape;617;p66"/>
          <p:cNvPicPr preferRelativeResize="0"/>
          <p:nvPr/>
        </p:nvPicPr>
        <p:blipFill>
          <a:blip r:embed="rId3">
            <a:alphaModFix/>
          </a:blip>
          <a:stretch>
            <a:fillRect/>
          </a:stretch>
        </p:blipFill>
        <p:spPr>
          <a:xfrm>
            <a:off x="1071668" y="1811167"/>
            <a:ext cx="9925065" cy="4668467"/>
          </a:xfrm>
          <a:prstGeom prst="rect">
            <a:avLst/>
          </a:prstGeom>
          <a:noFill/>
          <a:ln>
            <a:noFill/>
          </a:ln>
        </p:spPr>
      </p:pic>
      <p:sp>
        <p:nvSpPr>
          <p:cNvPr id="618" name="Google Shape;618;p66"/>
          <p:cNvSpPr txBox="1"/>
          <p:nvPr/>
        </p:nvSpPr>
        <p:spPr>
          <a:xfrm>
            <a:off x="1071667" y="1811167"/>
            <a:ext cx="4147600" cy="696048"/>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Decision Tree-based Threshold Selection</a:t>
            </a:r>
            <a:endParaRPr sz="1333">
              <a:solidFill>
                <a:srgbClr val="FFFFFF"/>
              </a:solidFill>
            </a:endParaRPr>
          </a:p>
        </p:txBody>
      </p:sp>
      <p:sp>
        <p:nvSpPr>
          <p:cNvPr id="619" name="Google Shape;619;p6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110</a:t>
            </a:fld>
            <a:endParaRPr/>
          </a:p>
        </p:txBody>
      </p:sp>
      <p:sp>
        <p:nvSpPr>
          <p:cNvPr id="620" name="Google Shape;620;p6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7AD80257-9939-DF43-83C2-7369D320C2C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75132D8-8DAB-B84A-A8FB-23BBC34ED03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nvironmental Equity Vs. Environmental Justice: What&amp;#39;s the Difference? —  MobilizeGreen">
            <a:extLst>
              <a:ext uri="{FF2B5EF4-FFF2-40B4-BE49-F238E27FC236}">
                <a16:creationId xmlns:a16="http://schemas.microsoft.com/office/drawing/2014/main" id="{EC8EBBD1-0D5E-D149-94F5-6545D2E85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3" y="0"/>
            <a:ext cx="9031287" cy="5845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B56F05-BD9E-AC47-B269-B4DA3E69B805}"/>
              </a:ext>
            </a:extLst>
          </p:cNvPr>
          <p:cNvSpPr txBox="1"/>
          <p:nvPr/>
        </p:nvSpPr>
        <p:spPr>
          <a:xfrm>
            <a:off x="381000" y="6033626"/>
            <a:ext cx="6532558" cy="646331"/>
          </a:xfrm>
          <a:prstGeom prst="rect">
            <a:avLst/>
          </a:prstGeom>
          <a:noFill/>
        </p:spPr>
        <p:txBody>
          <a:bodyPr wrap="none" rtlCol="0">
            <a:spAutoFit/>
          </a:bodyPr>
          <a:lstStyle/>
          <a:p>
            <a:r>
              <a:rPr lang="es-ES_tradnl" dirty="0"/>
              <a:t>© Tomado de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120350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3" name="Google Shape;230;p31">
            <a:extLst>
              <a:ext uri="{FF2B5EF4-FFF2-40B4-BE49-F238E27FC236}">
                <a16:creationId xmlns:a16="http://schemas.microsoft.com/office/drawing/2014/main" id="{F211E7B7-0017-27CD-DAD2-57FF807EBD36}"/>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sp>
        <p:nvSpPr>
          <p:cNvPr id="5" name="TextBox 4">
            <a:extLst>
              <a:ext uri="{FF2B5EF4-FFF2-40B4-BE49-F238E27FC236}">
                <a16:creationId xmlns:a16="http://schemas.microsoft.com/office/drawing/2014/main" id="{92E15DB0-015C-3369-8FFD-A6BB8A04D374}"/>
              </a:ext>
            </a:extLst>
          </p:cNvPr>
          <p:cNvSpPr txBox="1"/>
          <p:nvPr/>
        </p:nvSpPr>
        <p:spPr>
          <a:xfrm>
            <a:off x="8691850" y="1206722"/>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a:t>
            </a:r>
            <a:r>
              <a:rPr lang="en-US" sz="2400" dirty="0">
                <a:solidFill>
                  <a:schemeClr val="bg1"/>
                </a:solidFill>
                <a:latin typeface="Gill Sans MT" panose="020B0502020104020203" pitchFamily="34" charset="77"/>
              </a:rPr>
              <a:t>S</a:t>
            </a:r>
          </a:p>
        </p:txBody>
      </p:sp>
      <p:grpSp>
        <p:nvGrpSpPr>
          <p:cNvPr id="9" name="Group 8">
            <a:extLst>
              <a:ext uri="{FF2B5EF4-FFF2-40B4-BE49-F238E27FC236}">
                <a16:creationId xmlns:a16="http://schemas.microsoft.com/office/drawing/2014/main" id="{6293F2E7-9F11-13A9-DC0E-AEC8013E227A}"/>
              </a:ext>
            </a:extLst>
          </p:cNvPr>
          <p:cNvGrpSpPr/>
          <p:nvPr/>
        </p:nvGrpSpPr>
        <p:grpSpPr>
          <a:xfrm>
            <a:off x="3995286" y="1206722"/>
            <a:ext cx="4508282" cy="2160000"/>
            <a:chOff x="3995286" y="1206722"/>
            <a:chExt cx="4508282" cy="2160000"/>
          </a:xfrm>
        </p:grpSpPr>
        <p:pic>
          <p:nvPicPr>
            <p:cNvPr id="6" name="Picture 5">
              <a:extLst>
                <a:ext uri="{FF2B5EF4-FFF2-40B4-BE49-F238E27FC236}">
                  <a16:creationId xmlns:a16="http://schemas.microsoft.com/office/drawing/2014/main" id="{10A4C481-BB25-98BC-8A98-732A8E7030EC}"/>
                </a:ext>
              </a:extLst>
            </p:cNvPr>
            <p:cNvPicPr>
              <a:picLocks/>
            </p:cNvPicPr>
            <p:nvPr/>
          </p:nvPicPr>
          <p:blipFill>
            <a:blip r:embed="rId3"/>
            <a:stretch>
              <a:fillRect/>
            </a:stretch>
          </p:blipFill>
          <p:spPr>
            <a:xfrm>
              <a:off x="3995286" y="1206722"/>
              <a:ext cx="2160000" cy="2160000"/>
            </a:xfrm>
            <a:prstGeom prst="rect">
              <a:avLst/>
            </a:prstGeom>
          </p:spPr>
        </p:pic>
        <p:pic>
          <p:nvPicPr>
            <p:cNvPr id="7" name="Picture 6">
              <a:extLst>
                <a:ext uri="{FF2B5EF4-FFF2-40B4-BE49-F238E27FC236}">
                  <a16:creationId xmlns:a16="http://schemas.microsoft.com/office/drawing/2014/main" id="{666E5DD3-B858-13CA-BBFF-2E0CAA39DEE3}"/>
                </a:ext>
              </a:extLst>
            </p:cNvPr>
            <p:cNvPicPr>
              <a:picLocks/>
            </p:cNvPicPr>
            <p:nvPr/>
          </p:nvPicPr>
          <p:blipFill>
            <a:blip r:embed="rId4"/>
            <a:stretch>
              <a:fillRect/>
            </a:stretch>
          </p:blipFill>
          <p:spPr>
            <a:xfrm>
              <a:off x="6343568" y="1206722"/>
              <a:ext cx="2160000" cy="2160000"/>
            </a:xfrm>
            <a:prstGeom prst="rect">
              <a:avLst/>
            </a:prstGeom>
          </p:spPr>
        </p:pic>
      </p:grpSp>
      <p:sp>
        <p:nvSpPr>
          <p:cNvPr id="10" name="TextBox 9">
            <a:extLst>
              <a:ext uri="{FF2B5EF4-FFF2-40B4-BE49-F238E27FC236}">
                <a16:creationId xmlns:a16="http://schemas.microsoft.com/office/drawing/2014/main" id="{538D954E-2C71-9DB9-1746-6962DA6B3704}"/>
              </a:ext>
            </a:extLst>
          </p:cNvPr>
          <p:cNvSpPr txBox="1"/>
          <p:nvPr/>
        </p:nvSpPr>
        <p:spPr>
          <a:xfrm>
            <a:off x="278899" y="4341353"/>
            <a:ext cx="3500150" cy="461665"/>
          </a:xfrm>
          <a:prstGeom prst="rect">
            <a:avLst/>
          </a:prstGeom>
          <a:noFill/>
          <a:ln>
            <a:noFill/>
          </a:ln>
        </p:spPr>
        <p:txBody>
          <a:bodyPr wrap="square" rtlCol="0">
            <a:spAutoFit/>
          </a:bodyPr>
          <a:lstStyle/>
          <a:p>
            <a:pPr algn="r"/>
            <a:r>
              <a:rPr lang="en-US" sz="2400" dirty="0">
                <a:solidFill>
                  <a:schemeClr val="tx1">
                    <a:lumMod val="65000"/>
                    <a:lumOff val="35000"/>
                  </a:schemeClr>
                </a:solidFill>
                <a:latin typeface="Gill Sans MT" panose="020B0502020104020203" pitchFamily="34" charset="77"/>
              </a:rPr>
              <a:t>Faces of different  persons</a:t>
            </a:r>
          </a:p>
        </p:txBody>
      </p:sp>
      <p:grpSp>
        <p:nvGrpSpPr>
          <p:cNvPr id="15" name="Group 14">
            <a:extLst>
              <a:ext uri="{FF2B5EF4-FFF2-40B4-BE49-F238E27FC236}">
                <a16:creationId xmlns:a16="http://schemas.microsoft.com/office/drawing/2014/main" id="{C7405B59-3AA9-709A-2FE4-AD626C12851B}"/>
              </a:ext>
            </a:extLst>
          </p:cNvPr>
          <p:cNvGrpSpPr/>
          <p:nvPr/>
        </p:nvGrpSpPr>
        <p:grpSpPr>
          <a:xfrm>
            <a:off x="3995286" y="3798920"/>
            <a:ext cx="4508282" cy="2160000"/>
            <a:chOff x="3995286" y="3798920"/>
            <a:chExt cx="4508282" cy="2160000"/>
          </a:xfrm>
        </p:grpSpPr>
        <p:pic>
          <p:nvPicPr>
            <p:cNvPr id="11" name="Picture 10">
              <a:extLst>
                <a:ext uri="{FF2B5EF4-FFF2-40B4-BE49-F238E27FC236}">
                  <a16:creationId xmlns:a16="http://schemas.microsoft.com/office/drawing/2014/main" id="{B62425A5-2597-8771-ED2C-337FF3F33323}"/>
                </a:ext>
              </a:extLst>
            </p:cNvPr>
            <p:cNvPicPr>
              <a:picLocks/>
            </p:cNvPicPr>
            <p:nvPr/>
          </p:nvPicPr>
          <p:blipFill>
            <a:blip r:embed="rId3"/>
            <a:stretch>
              <a:fillRect/>
            </a:stretch>
          </p:blipFill>
          <p:spPr>
            <a:xfrm>
              <a:off x="3995286" y="3798920"/>
              <a:ext cx="2160000" cy="2160000"/>
            </a:xfrm>
            <a:prstGeom prst="rect">
              <a:avLst/>
            </a:prstGeom>
          </p:spPr>
        </p:pic>
        <p:pic>
          <p:nvPicPr>
            <p:cNvPr id="12" name="Picture 11">
              <a:extLst>
                <a:ext uri="{FF2B5EF4-FFF2-40B4-BE49-F238E27FC236}">
                  <a16:creationId xmlns:a16="http://schemas.microsoft.com/office/drawing/2014/main" id="{F798C46B-41BC-6934-8D1C-240D10819DD9}"/>
                </a:ext>
              </a:extLst>
            </p:cNvPr>
            <p:cNvPicPr>
              <a:picLocks/>
            </p:cNvPicPr>
            <p:nvPr/>
          </p:nvPicPr>
          <p:blipFill>
            <a:blip r:embed="rId5"/>
            <a:srcRect/>
            <a:stretch/>
          </p:blipFill>
          <p:spPr>
            <a:xfrm>
              <a:off x="6343568" y="3798920"/>
              <a:ext cx="2160000" cy="2160000"/>
            </a:xfrm>
            <a:prstGeom prst="rect">
              <a:avLst/>
            </a:prstGeom>
          </p:spPr>
        </p:pic>
      </p:grpSp>
      <p:sp>
        <p:nvSpPr>
          <p:cNvPr id="13" name="TextBox 12">
            <a:extLst>
              <a:ext uri="{FF2B5EF4-FFF2-40B4-BE49-F238E27FC236}">
                <a16:creationId xmlns:a16="http://schemas.microsoft.com/office/drawing/2014/main" id="{FA5E7B28-CC38-C290-0A17-5A72484D04A9}"/>
              </a:ext>
            </a:extLst>
          </p:cNvPr>
          <p:cNvSpPr txBox="1"/>
          <p:nvPr/>
        </p:nvSpPr>
        <p:spPr>
          <a:xfrm>
            <a:off x="8691850" y="1655718"/>
            <a:ext cx="3500150" cy="461665"/>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Faces of the same person</a:t>
            </a:r>
          </a:p>
        </p:txBody>
      </p:sp>
      <p:sp>
        <p:nvSpPr>
          <p:cNvPr id="14" name="TextBox 13">
            <a:extLst>
              <a:ext uri="{FF2B5EF4-FFF2-40B4-BE49-F238E27FC236}">
                <a16:creationId xmlns:a16="http://schemas.microsoft.com/office/drawing/2014/main" id="{3229E79D-D031-477F-FFE1-536A43DFC71C}"/>
              </a:ext>
            </a:extLst>
          </p:cNvPr>
          <p:cNvSpPr txBox="1"/>
          <p:nvPr/>
        </p:nvSpPr>
        <p:spPr>
          <a:xfrm>
            <a:off x="393942" y="3798920"/>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a:t>
            </a:r>
            <a:r>
              <a:rPr lang="en-US" sz="2400" dirty="0">
                <a:solidFill>
                  <a:schemeClr val="bg1"/>
                </a:solidFill>
                <a:latin typeface="Gill Sans MT" panose="020B0502020104020203" pitchFamily="34" charset="77"/>
              </a:rPr>
              <a:t>S</a:t>
            </a:r>
          </a:p>
        </p:txBody>
      </p:sp>
      <p:sp>
        <p:nvSpPr>
          <p:cNvPr id="4" name="TextBox 3">
            <a:extLst>
              <a:ext uri="{FF2B5EF4-FFF2-40B4-BE49-F238E27FC236}">
                <a16:creationId xmlns:a16="http://schemas.microsoft.com/office/drawing/2014/main" id="{0EBB503C-5D99-D7C2-5B4F-E47D0969A065}"/>
              </a:ext>
            </a:extLst>
          </p:cNvPr>
          <p:cNvSpPr txBox="1"/>
          <p:nvPr/>
        </p:nvSpPr>
        <p:spPr>
          <a:xfrm>
            <a:off x="4994652" y="3098533"/>
            <a:ext cx="2509550" cy="461665"/>
          </a:xfrm>
          <a:prstGeom prst="rect">
            <a:avLst/>
          </a:prstGeom>
          <a:solidFill>
            <a:schemeClr val="tx1"/>
          </a:solidFill>
          <a:ln>
            <a:noFill/>
          </a:ln>
        </p:spPr>
        <p:txBody>
          <a:bodyPr wrap="square" rtlCol="0">
            <a:spAutoFit/>
          </a:bodyPr>
          <a:lstStyle/>
          <a:p>
            <a:pPr algn="ctr"/>
            <a:r>
              <a:rPr lang="en-US" sz="2400" dirty="0">
                <a:solidFill>
                  <a:srgbClr val="00FF00"/>
                </a:solidFill>
                <a:latin typeface="Consolas" panose="020B0609020204030204" pitchFamily="49" charset="0"/>
                <a:cs typeface="Consolas" panose="020B0609020204030204" pitchFamily="49" charset="0"/>
              </a:rPr>
              <a:t>Match = 0.75</a:t>
            </a:r>
          </a:p>
        </p:txBody>
      </p:sp>
      <p:sp>
        <p:nvSpPr>
          <p:cNvPr id="8" name="TextBox 7">
            <a:extLst>
              <a:ext uri="{FF2B5EF4-FFF2-40B4-BE49-F238E27FC236}">
                <a16:creationId xmlns:a16="http://schemas.microsoft.com/office/drawing/2014/main" id="{A92AC464-2B8B-9F06-7DF0-1A85BC0BA730}"/>
              </a:ext>
            </a:extLst>
          </p:cNvPr>
          <p:cNvSpPr txBox="1"/>
          <p:nvPr/>
        </p:nvSpPr>
        <p:spPr>
          <a:xfrm>
            <a:off x="4925448" y="5705701"/>
            <a:ext cx="2509550" cy="461665"/>
          </a:xfrm>
          <a:prstGeom prst="rect">
            <a:avLst/>
          </a:prstGeom>
          <a:solidFill>
            <a:schemeClr val="tx1"/>
          </a:solidFill>
          <a:ln>
            <a:noFill/>
          </a:ln>
        </p:spPr>
        <p:txBody>
          <a:bodyPr wrap="square" rtlCol="0">
            <a:spAutoFit/>
          </a:bodyPr>
          <a:lstStyle/>
          <a:p>
            <a:pPr algn="ctr"/>
            <a:r>
              <a:rPr lang="en-US" sz="2400" dirty="0">
                <a:solidFill>
                  <a:srgbClr val="00FF00"/>
                </a:solidFill>
                <a:latin typeface="Consolas" panose="020B0609020204030204" pitchFamily="49" charset="0"/>
                <a:cs typeface="Consolas" panose="020B0609020204030204" pitchFamily="49" charset="0"/>
              </a:rPr>
              <a:t>Match = 0.10</a:t>
            </a:r>
          </a:p>
        </p:txBody>
      </p:sp>
    </p:spTree>
    <p:extLst>
      <p:ext uri="{BB962C8B-B14F-4D97-AF65-F5344CB8AC3E}">
        <p14:creationId xmlns:p14="http://schemas.microsoft.com/office/powerpoint/2010/main" val="31568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3" grpId="0"/>
      <p:bldP spid="14" grpId="0"/>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17" name="Rectangle 16">
            <a:extLst>
              <a:ext uri="{FF2B5EF4-FFF2-40B4-BE49-F238E27FC236}">
                <a16:creationId xmlns:a16="http://schemas.microsoft.com/office/drawing/2014/main" id="{6473FF8A-C2DE-5601-E5EE-643DB509506E}"/>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Google Shape;230;p31">
            <a:extLst>
              <a:ext uri="{FF2B5EF4-FFF2-40B4-BE49-F238E27FC236}">
                <a16:creationId xmlns:a16="http://schemas.microsoft.com/office/drawing/2014/main" id="{F211E7B7-0017-27CD-DAD2-57FF807EBD36}"/>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grpSp>
        <p:nvGrpSpPr>
          <p:cNvPr id="11" name="Group 10">
            <a:extLst>
              <a:ext uri="{FF2B5EF4-FFF2-40B4-BE49-F238E27FC236}">
                <a16:creationId xmlns:a16="http://schemas.microsoft.com/office/drawing/2014/main" id="{F668BA34-D41F-EAC8-7612-CBD17669C786}"/>
              </a:ext>
            </a:extLst>
          </p:cNvPr>
          <p:cNvGrpSpPr/>
          <p:nvPr/>
        </p:nvGrpSpPr>
        <p:grpSpPr>
          <a:xfrm>
            <a:off x="2146300" y="1210609"/>
            <a:ext cx="7899400" cy="5537200"/>
            <a:chOff x="2146300" y="1210609"/>
            <a:chExt cx="7899400" cy="5537200"/>
          </a:xfrm>
        </p:grpSpPr>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6" name="Rectangle 15">
              <a:extLst>
                <a:ext uri="{FF2B5EF4-FFF2-40B4-BE49-F238E27FC236}">
                  <a16:creationId xmlns:a16="http://schemas.microsoft.com/office/drawing/2014/main" id="{C1075AD8-C36B-177C-487C-DB587C3A1DFB}"/>
                </a:ext>
              </a:extLst>
            </p:cNvPr>
            <p:cNvSpPr/>
            <p:nvPr/>
          </p:nvSpPr>
          <p:spPr>
            <a:xfrm>
              <a:off x="3072170" y="147673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
        <p:nvSpPr>
          <p:cNvPr id="13" name="TextBox 12">
            <a:extLst>
              <a:ext uri="{FF2B5EF4-FFF2-40B4-BE49-F238E27FC236}">
                <a16:creationId xmlns:a16="http://schemas.microsoft.com/office/drawing/2014/main" id="{03FEEEB3-04AD-D73B-1D72-DD764CBF6D23}"/>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83A86E38-8279-7E34-94C9-4B8BF221A4F1}"/>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grpSp>
        <p:nvGrpSpPr>
          <p:cNvPr id="7" name="Group 6">
            <a:extLst>
              <a:ext uri="{FF2B5EF4-FFF2-40B4-BE49-F238E27FC236}">
                <a16:creationId xmlns:a16="http://schemas.microsoft.com/office/drawing/2014/main" id="{4FD44696-CD56-9469-6219-9BAB0ED3A763}"/>
              </a:ext>
            </a:extLst>
          </p:cNvPr>
          <p:cNvGrpSpPr>
            <a:grpSpLocks/>
          </p:cNvGrpSpPr>
          <p:nvPr/>
        </p:nvGrpSpPr>
        <p:grpSpPr>
          <a:xfrm>
            <a:off x="3008777" y="5960096"/>
            <a:ext cx="1368000" cy="576000"/>
            <a:chOff x="3995286" y="3798920"/>
            <a:chExt cx="4508282" cy="2160000"/>
          </a:xfrm>
        </p:grpSpPr>
        <p:pic>
          <p:nvPicPr>
            <p:cNvPr id="8" name="Picture 7">
              <a:extLst>
                <a:ext uri="{FF2B5EF4-FFF2-40B4-BE49-F238E27FC236}">
                  <a16:creationId xmlns:a16="http://schemas.microsoft.com/office/drawing/2014/main" id="{53BD1804-B071-1DB9-CB05-7988F26F2D4E}"/>
                </a:ext>
              </a:extLst>
            </p:cNvPr>
            <p:cNvPicPr>
              <a:picLocks/>
            </p:cNvPicPr>
            <p:nvPr/>
          </p:nvPicPr>
          <p:blipFill>
            <a:blip r:embed="rId4"/>
            <a:stretch>
              <a:fillRect/>
            </a:stretch>
          </p:blipFill>
          <p:spPr>
            <a:xfrm>
              <a:off x="3995286" y="3798920"/>
              <a:ext cx="2160000" cy="2160000"/>
            </a:xfrm>
            <a:prstGeom prst="rect">
              <a:avLst/>
            </a:prstGeom>
          </p:spPr>
        </p:pic>
        <p:pic>
          <p:nvPicPr>
            <p:cNvPr id="10" name="Picture 9">
              <a:extLst>
                <a:ext uri="{FF2B5EF4-FFF2-40B4-BE49-F238E27FC236}">
                  <a16:creationId xmlns:a16="http://schemas.microsoft.com/office/drawing/2014/main" id="{C25C7F5B-569E-13AD-2FAA-B4D8EF37AA09}"/>
                </a:ext>
              </a:extLst>
            </p:cNvPr>
            <p:cNvPicPr>
              <a:picLocks/>
            </p:cNvPicPr>
            <p:nvPr/>
          </p:nvPicPr>
          <p:blipFill>
            <a:blip r:embed="rId5"/>
            <a:srcRect/>
            <a:stretch/>
          </p:blipFill>
          <p:spPr>
            <a:xfrm>
              <a:off x="6343568" y="3798920"/>
              <a:ext cx="2160000" cy="2160000"/>
            </a:xfrm>
            <a:prstGeom prst="rect">
              <a:avLst/>
            </a:prstGeom>
          </p:spPr>
        </p:pic>
      </p:grpSp>
      <p:cxnSp>
        <p:nvCxnSpPr>
          <p:cNvPr id="15" name="Straight Arrow Connector 14">
            <a:extLst>
              <a:ext uri="{FF2B5EF4-FFF2-40B4-BE49-F238E27FC236}">
                <a16:creationId xmlns:a16="http://schemas.microsoft.com/office/drawing/2014/main" id="{BD232951-69BD-7B49-387C-2C6DC35EE32C}"/>
              </a:ext>
            </a:extLst>
          </p:cNvPr>
          <p:cNvCxnSpPr/>
          <p:nvPr/>
        </p:nvCxnSpPr>
        <p:spPr>
          <a:xfrm flipV="1">
            <a:off x="3694641"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1F44865-A10C-F152-B211-E6945B24807A}"/>
              </a:ext>
            </a:extLst>
          </p:cNvPr>
          <p:cNvGrpSpPr/>
          <p:nvPr/>
        </p:nvGrpSpPr>
        <p:grpSpPr>
          <a:xfrm>
            <a:off x="7313833" y="5960096"/>
            <a:ext cx="1368000" cy="576000"/>
            <a:chOff x="3995286" y="1206722"/>
            <a:chExt cx="4508282" cy="2160000"/>
          </a:xfrm>
        </p:grpSpPr>
        <p:pic>
          <p:nvPicPr>
            <p:cNvPr id="5" name="Picture 4">
              <a:extLst>
                <a:ext uri="{FF2B5EF4-FFF2-40B4-BE49-F238E27FC236}">
                  <a16:creationId xmlns:a16="http://schemas.microsoft.com/office/drawing/2014/main" id="{0AB0F8B6-55E5-4C94-D4A0-FE05F50850E6}"/>
                </a:ext>
              </a:extLst>
            </p:cNvPr>
            <p:cNvPicPr>
              <a:picLocks/>
            </p:cNvPicPr>
            <p:nvPr/>
          </p:nvPicPr>
          <p:blipFill>
            <a:blip r:embed="rId4"/>
            <a:stretch>
              <a:fillRect/>
            </a:stretch>
          </p:blipFill>
          <p:spPr>
            <a:xfrm>
              <a:off x="3995286" y="1206722"/>
              <a:ext cx="2160000" cy="2160000"/>
            </a:xfrm>
            <a:prstGeom prst="rect">
              <a:avLst/>
            </a:prstGeom>
          </p:spPr>
        </p:pic>
        <p:pic>
          <p:nvPicPr>
            <p:cNvPr id="6" name="Picture 5">
              <a:extLst>
                <a:ext uri="{FF2B5EF4-FFF2-40B4-BE49-F238E27FC236}">
                  <a16:creationId xmlns:a16="http://schemas.microsoft.com/office/drawing/2014/main" id="{2DC0FD70-AED2-7B95-A69E-29F3F9A401D5}"/>
                </a:ext>
              </a:extLst>
            </p:cNvPr>
            <p:cNvPicPr>
              <a:picLocks/>
            </p:cNvPicPr>
            <p:nvPr/>
          </p:nvPicPr>
          <p:blipFill>
            <a:blip r:embed="rId6"/>
            <a:stretch>
              <a:fillRect/>
            </a:stretch>
          </p:blipFill>
          <p:spPr>
            <a:xfrm>
              <a:off x="6343568" y="1206722"/>
              <a:ext cx="2160000" cy="2160000"/>
            </a:xfrm>
            <a:prstGeom prst="rect">
              <a:avLst/>
            </a:prstGeom>
          </p:spPr>
        </p:pic>
      </p:grpSp>
      <p:cxnSp>
        <p:nvCxnSpPr>
          <p:cNvPr id="12" name="Straight Arrow Connector 11">
            <a:extLst>
              <a:ext uri="{FF2B5EF4-FFF2-40B4-BE49-F238E27FC236}">
                <a16:creationId xmlns:a16="http://schemas.microsoft.com/office/drawing/2014/main" id="{FC7411AE-E9E9-365B-C06C-8DC5819D3B4F}"/>
              </a:ext>
            </a:extLst>
          </p:cNvPr>
          <p:cNvCxnSpPr/>
          <p:nvPr/>
        </p:nvCxnSpPr>
        <p:spPr>
          <a:xfrm flipV="1">
            <a:off x="7986467"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EB5338-DB3C-90BA-9D09-893EA15FF85E}"/>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20" name="Straight Arrow Connector 19">
            <a:extLst>
              <a:ext uri="{FF2B5EF4-FFF2-40B4-BE49-F238E27FC236}">
                <a16:creationId xmlns:a16="http://schemas.microsoft.com/office/drawing/2014/main" id="{28B145E8-708D-F70B-0565-6F72EA8F521A}"/>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43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additive="base">
                                        <p:cTn id="9" dur="500" fill="hold"/>
                                        <p:tgtEl>
                                          <p:spTgt spid="18"/>
                                        </p:tgtEl>
                                        <p:attrNameLst>
                                          <p:attrName>ppt_x</p:attrName>
                                        </p:attrNameLst>
                                      </p:cBhvr>
                                      <p:tavLst>
                                        <p:tav tm="0">
                                          <p:val>
                                            <p:strVal val="1+#ppt_w/2"/>
                                          </p:val>
                                        </p:tav>
                                        <p:tav tm="100000">
                                          <p:val>
                                            <p:strVal val="#ppt_x"/>
                                          </p:val>
                                        </p:tav>
                                      </p:tavLst>
                                    </p:anim>
                                    <p:anim calcmode="lin" valueType="num">
                                      <p:cBhvr additive="base">
                                        <p:cTn id="1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95AB5C0D-3FD7-B854-902F-8FAC8521622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919808E-5C37-C930-D820-576E23F16153}"/>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6423A454-A970-95E5-CF83-04795F66533D}"/>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A541263A-13A5-5767-70ED-06DA9875CA26}"/>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AC07CABC-E31A-8BA3-BD57-68C15BB8DC19}"/>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DA722997-E6F0-797E-0840-EE416A79FC16}"/>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1D8C2CFC-A59B-121A-2921-051A3E5D49B1}"/>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B716D8-D649-0277-5BF7-F7DF903A51FB}"/>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6D994A40-36C5-32A7-265D-9597808BD1B3}"/>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39BBA05C-3B19-EC76-BADE-5684E9FECA48}"/>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603697E1-6228-9B8B-66C9-150ABAE13896}"/>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grpSp>
        <p:nvGrpSpPr>
          <p:cNvPr id="4" name="Group 3">
            <a:extLst>
              <a:ext uri="{FF2B5EF4-FFF2-40B4-BE49-F238E27FC236}">
                <a16:creationId xmlns:a16="http://schemas.microsoft.com/office/drawing/2014/main" id="{A5EA9501-B06C-E9A8-CAF3-1BF1A8313F03}"/>
              </a:ext>
            </a:extLst>
          </p:cNvPr>
          <p:cNvGrpSpPr/>
          <p:nvPr/>
        </p:nvGrpSpPr>
        <p:grpSpPr>
          <a:xfrm>
            <a:off x="7313833" y="5960096"/>
            <a:ext cx="1368000" cy="576000"/>
            <a:chOff x="3995286" y="1206722"/>
            <a:chExt cx="4508282" cy="2160000"/>
          </a:xfrm>
        </p:grpSpPr>
        <p:pic>
          <p:nvPicPr>
            <p:cNvPr id="5" name="Picture 4">
              <a:extLst>
                <a:ext uri="{FF2B5EF4-FFF2-40B4-BE49-F238E27FC236}">
                  <a16:creationId xmlns:a16="http://schemas.microsoft.com/office/drawing/2014/main" id="{0D5838AB-B2C0-E9D7-CFF1-3A14B11F903D}"/>
                </a:ext>
              </a:extLst>
            </p:cNvPr>
            <p:cNvPicPr>
              <a:picLocks/>
            </p:cNvPicPr>
            <p:nvPr/>
          </p:nvPicPr>
          <p:blipFill>
            <a:blip r:embed="rId4"/>
            <a:stretch>
              <a:fillRect/>
            </a:stretch>
          </p:blipFill>
          <p:spPr>
            <a:xfrm>
              <a:off x="3995286" y="1206722"/>
              <a:ext cx="2160000" cy="2160000"/>
            </a:xfrm>
            <a:prstGeom prst="rect">
              <a:avLst/>
            </a:prstGeom>
          </p:spPr>
        </p:pic>
        <p:pic>
          <p:nvPicPr>
            <p:cNvPr id="6" name="Picture 5">
              <a:extLst>
                <a:ext uri="{FF2B5EF4-FFF2-40B4-BE49-F238E27FC236}">
                  <a16:creationId xmlns:a16="http://schemas.microsoft.com/office/drawing/2014/main" id="{508D791B-791D-FF29-3B36-C66C63A970BD}"/>
                </a:ext>
              </a:extLst>
            </p:cNvPr>
            <p:cNvPicPr>
              <a:picLocks/>
            </p:cNvPicPr>
            <p:nvPr/>
          </p:nvPicPr>
          <p:blipFill>
            <a:blip r:embed="rId5"/>
            <a:stretch>
              <a:fillRect/>
            </a:stretch>
          </p:blipFill>
          <p:spPr>
            <a:xfrm>
              <a:off x="6343568" y="1206722"/>
              <a:ext cx="2160000" cy="2160000"/>
            </a:xfrm>
            <a:prstGeom prst="rect">
              <a:avLst/>
            </a:prstGeom>
          </p:spPr>
        </p:pic>
      </p:grpSp>
      <p:grpSp>
        <p:nvGrpSpPr>
          <p:cNvPr id="7" name="Group 6">
            <a:extLst>
              <a:ext uri="{FF2B5EF4-FFF2-40B4-BE49-F238E27FC236}">
                <a16:creationId xmlns:a16="http://schemas.microsoft.com/office/drawing/2014/main" id="{F6CAF5B8-5560-CF26-9E33-2A5FEFE8552A}"/>
              </a:ext>
            </a:extLst>
          </p:cNvPr>
          <p:cNvGrpSpPr>
            <a:grpSpLocks/>
          </p:cNvGrpSpPr>
          <p:nvPr/>
        </p:nvGrpSpPr>
        <p:grpSpPr>
          <a:xfrm>
            <a:off x="3008777" y="5960096"/>
            <a:ext cx="1368000" cy="576000"/>
            <a:chOff x="3995286" y="3798920"/>
            <a:chExt cx="4508282" cy="2160000"/>
          </a:xfrm>
        </p:grpSpPr>
        <p:pic>
          <p:nvPicPr>
            <p:cNvPr id="8" name="Picture 7">
              <a:extLst>
                <a:ext uri="{FF2B5EF4-FFF2-40B4-BE49-F238E27FC236}">
                  <a16:creationId xmlns:a16="http://schemas.microsoft.com/office/drawing/2014/main" id="{291661F1-EE70-0F18-24AB-5D38504700A9}"/>
                </a:ext>
              </a:extLst>
            </p:cNvPr>
            <p:cNvPicPr>
              <a:picLocks/>
            </p:cNvPicPr>
            <p:nvPr/>
          </p:nvPicPr>
          <p:blipFill>
            <a:blip r:embed="rId4"/>
            <a:stretch>
              <a:fillRect/>
            </a:stretch>
          </p:blipFill>
          <p:spPr>
            <a:xfrm>
              <a:off x="3995286" y="3798920"/>
              <a:ext cx="2160000" cy="2160000"/>
            </a:xfrm>
            <a:prstGeom prst="rect">
              <a:avLst/>
            </a:prstGeom>
          </p:spPr>
        </p:pic>
        <p:pic>
          <p:nvPicPr>
            <p:cNvPr id="10" name="Picture 9">
              <a:extLst>
                <a:ext uri="{FF2B5EF4-FFF2-40B4-BE49-F238E27FC236}">
                  <a16:creationId xmlns:a16="http://schemas.microsoft.com/office/drawing/2014/main" id="{EC51C10F-E00D-CE61-0C5E-B1D55FA50212}"/>
                </a:ext>
              </a:extLst>
            </p:cNvPr>
            <p:cNvPicPr>
              <a:picLocks/>
            </p:cNvPicPr>
            <p:nvPr/>
          </p:nvPicPr>
          <p:blipFill>
            <a:blip r:embed="rId6"/>
            <a:srcRect/>
            <a:stretch/>
          </p:blipFill>
          <p:spPr>
            <a:xfrm>
              <a:off x="6343568" y="3798920"/>
              <a:ext cx="2160000" cy="2160000"/>
            </a:xfrm>
            <a:prstGeom prst="rect">
              <a:avLst/>
            </a:prstGeom>
          </p:spPr>
        </p:pic>
      </p:grpSp>
      <p:cxnSp>
        <p:nvCxnSpPr>
          <p:cNvPr id="12" name="Straight Arrow Connector 11">
            <a:extLst>
              <a:ext uri="{FF2B5EF4-FFF2-40B4-BE49-F238E27FC236}">
                <a16:creationId xmlns:a16="http://schemas.microsoft.com/office/drawing/2014/main" id="{664AF65A-63AF-7888-0F18-5F026313C657}"/>
              </a:ext>
            </a:extLst>
          </p:cNvPr>
          <p:cNvCxnSpPr/>
          <p:nvPr/>
        </p:nvCxnSpPr>
        <p:spPr>
          <a:xfrm flipV="1">
            <a:off x="7986467"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D1BD58-1674-E56F-7265-F8D95576DC40}"/>
              </a:ext>
            </a:extLst>
          </p:cNvPr>
          <p:cNvCxnSpPr/>
          <p:nvPr/>
        </p:nvCxnSpPr>
        <p:spPr>
          <a:xfrm flipV="1">
            <a:off x="3694641"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30;p31">
            <a:extLst>
              <a:ext uri="{FF2B5EF4-FFF2-40B4-BE49-F238E27FC236}">
                <a16:creationId xmlns:a16="http://schemas.microsoft.com/office/drawing/2014/main" id="{E2AAC7C6-AC4E-A62A-B5F3-F5D951E87755}"/>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grpSp>
        <p:nvGrpSpPr>
          <p:cNvPr id="16" name="Group 15">
            <a:extLst>
              <a:ext uri="{FF2B5EF4-FFF2-40B4-BE49-F238E27FC236}">
                <a16:creationId xmlns:a16="http://schemas.microsoft.com/office/drawing/2014/main" id="{9C4F42AC-9428-5AEA-6BB9-42F17C24D9FE}"/>
              </a:ext>
            </a:extLst>
          </p:cNvPr>
          <p:cNvGrpSpPr/>
          <p:nvPr/>
        </p:nvGrpSpPr>
        <p:grpSpPr>
          <a:xfrm>
            <a:off x="9763295" y="5190016"/>
            <a:ext cx="4305005" cy="830997"/>
            <a:chOff x="9763295" y="5190016"/>
            <a:chExt cx="4305005" cy="830997"/>
          </a:xfrm>
        </p:grpSpPr>
        <p:sp>
          <p:nvSpPr>
            <p:cNvPr id="3" name="TextBox 2">
              <a:extLst>
                <a:ext uri="{FF2B5EF4-FFF2-40B4-BE49-F238E27FC236}">
                  <a16:creationId xmlns:a16="http://schemas.microsoft.com/office/drawing/2014/main" id="{CEC74F59-A0D6-1F25-3CBF-DA3DF491E71B}"/>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11" name="Straight Arrow Connector 10">
              <a:extLst>
                <a:ext uri="{FF2B5EF4-FFF2-40B4-BE49-F238E27FC236}">
                  <a16:creationId xmlns:a16="http://schemas.microsoft.com/office/drawing/2014/main" id="{F478D49A-FEE9-9F42-A242-59AA13A04871}"/>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7194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3463728"/>
            <a:ext cx="3636760" cy="2839767"/>
          </a:xfrm>
          <a:prstGeom prst="rect">
            <a:avLst/>
          </a:prstGeom>
        </p:spPr>
      </p:pic>
      <p:sp>
        <p:nvSpPr>
          <p:cNvPr id="7" name="TextBox 6">
            <a:extLst>
              <a:ext uri="{FF2B5EF4-FFF2-40B4-BE49-F238E27FC236}">
                <a16:creationId xmlns:a16="http://schemas.microsoft.com/office/drawing/2014/main" id="{5EC06852-9EEA-6A48-9C0A-DF226C7EE341}"/>
              </a:ext>
            </a:extLst>
          </p:cNvPr>
          <p:cNvSpPr txBox="1"/>
          <p:nvPr/>
        </p:nvSpPr>
        <p:spPr>
          <a:xfrm>
            <a:off x="178080" y="1424664"/>
            <a:ext cx="3023280" cy="1754326"/>
          </a:xfrm>
          <a:prstGeom prst="rect">
            <a:avLst/>
          </a:prstGeom>
          <a:noFill/>
        </p:spPr>
        <p:txBody>
          <a:bodyPr wrap="square" rtlCol="0">
            <a:spAutoFit/>
          </a:bodyPr>
          <a:lstStyle/>
          <a:p>
            <a:r>
              <a:rPr lang="en-US" sz="3600" dirty="0">
                <a:latin typeface="Gill Sans MT" panose="020B0502020104020203" pitchFamily="34" charset="77"/>
              </a:rPr>
              <a:t>Examples of d’</a:t>
            </a:r>
          </a:p>
          <a:p>
            <a:r>
              <a:rPr lang="en-US" sz="3600" dirty="0">
                <a:latin typeface="Gill Sans MT" panose="020B0502020104020203" pitchFamily="34" charset="77"/>
              </a:rPr>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367379"/>
            <a:ext cx="3636760" cy="2811612"/>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7650700" y="3471328"/>
            <a:ext cx="3636760" cy="2816780"/>
          </a:xfrm>
          <a:prstGeom prst="rect">
            <a:avLst/>
          </a:prstGeom>
        </p:spPr>
      </p:pic>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7654674" y="356537"/>
            <a:ext cx="3630296" cy="2839767"/>
          </a:xfrm>
          <a:prstGeom prst="rect">
            <a:avLst/>
          </a:prstGeom>
        </p:spPr>
      </p:pic>
      <p:sp>
        <p:nvSpPr>
          <p:cNvPr id="13" name="TextBox 12">
            <a:extLst>
              <a:ext uri="{FF2B5EF4-FFF2-40B4-BE49-F238E27FC236}">
                <a16:creationId xmlns:a16="http://schemas.microsoft.com/office/drawing/2014/main" id="{28532AF8-2078-CF44-BFA1-129C0417F48B}"/>
              </a:ext>
            </a:extLst>
          </p:cNvPr>
          <p:cNvSpPr txBox="1"/>
          <p:nvPr/>
        </p:nvSpPr>
        <p:spPr>
          <a:xfrm>
            <a:off x="8697097" y="6270630"/>
            <a:ext cx="1801840" cy="461665"/>
          </a:xfrm>
          <a:prstGeom prst="rect">
            <a:avLst/>
          </a:prstGeom>
          <a:solidFill>
            <a:schemeClr val="bg1"/>
          </a:solidFill>
        </p:spPr>
        <p:txBody>
          <a:bodyPr wrap="none" rtlCol="0">
            <a:spAutoFit/>
          </a:bodyPr>
          <a:lstStyle/>
          <a:p>
            <a:r>
              <a:rPr lang="en-US" sz="2400" dirty="0"/>
              <a:t>The best one</a:t>
            </a:r>
          </a:p>
        </p:txBody>
      </p:sp>
      <p:sp>
        <p:nvSpPr>
          <p:cNvPr id="2" name="Rectangle 1">
            <a:extLst>
              <a:ext uri="{FF2B5EF4-FFF2-40B4-BE49-F238E27FC236}">
                <a16:creationId xmlns:a16="http://schemas.microsoft.com/office/drawing/2014/main" id="{F9C204CC-1D32-0CEF-AC3D-183A91D3AA9B}"/>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
        <p:nvSpPr>
          <p:cNvPr id="5" name="TextBox 4">
            <a:extLst>
              <a:ext uri="{FF2B5EF4-FFF2-40B4-BE49-F238E27FC236}">
                <a16:creationId xmlns:a16="http://schemas.microsoft.com/office/drawing/2014/main" id="{05D85AA7-E2A8-0942-BEAE-67357D0FDC8E}"/>
              </a:ext>
            </a:extLst>
          </p:cNvPr>
          <p:cNvSpPr txBox="1"/>
          <p:nvPr/>
        </p:nvSpPr>
        <p:spPr>
          <a:xfrm>
            <a:off x="3909624" y="4269662"/>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3987431" y="1403277"/>
            <a:ext cx="994183" cy="369332"/>
          </a:xfrm>
          <a:prstGeom prst="rect">
            <a:avLst/>
          </a:prstGeom>
          <a:noFill/>
        </p:spPr>
        <p:txBody>
          <a:bodyPr wrap="none" rtlCol="0">
            <a:spAutoFit/>
          </a:bodyPr>
          <a:lstStyle/>
          <a:p>
            <a:r>
              <a:rPr lang="en-US" dirty="0"/>
              <a:t>d’ = 0.20</a:t>
            </a:r>
          </a:p>
        </p:txBody>
      </p:sp>
      <p:sp>
        <p:nvSpPr>
          <p:cNvPr id="10" name="TextBox 9">
            <a:extLst>
              <a:ext uri="{FF2B5EF4-FFF2-40B4-BE49-F238E27FC236}">
                <a16:creationId xmlns:a16="http://schemas.microsoft.com/office/drawing/2014/main" id="{12879A32-E459-E045-B5BC-D27AF37CFC4D}"/>
              </a:ext>
            </a:extLst>
          </p:cNvPr>
          <p:cNvSpPr txBox="1"/>
          <p:nvPr/>
        </p:nvSpPr>
        <p:spPr>
          <a:xfrm>
            <a:off x="10209980" y="4269662"/>
            <a:ext cx="994183" cy="369332"/>
          </a:xfrm>
          <a:prstGeom prst="rect">
            <a:avLst/>
          </a:prstGeom>
          <a:noFill/>
        </p:spPr>
        <p:txBody>
          <a:bodyPr wrap="none" rtlCol="0">
            <a:spAutoFit/>
          </a:bodyPr>
          <a:lstStyle/>
          <a:p>
            <a:r>
              <a:rPr lang="en-US" dirty="0"/>
              <a:t>d’ = 3.23</a:t>
            </a:r>
          </a:p>
        </p:txBody>
      </p:sp>
      <p:sp>
        <p:nvSpPr>
          <p:cNvPr id="12" name="TextBox 11">
            <a:extLst>
              <a:ext uri="{FF2B5EF4-FFF2-40B4-BE49-F238E27FC236}">
                <a16:creationId xmlns:a16="http://schemas.microsoft.com/office/drawing/2014/main" id="{D6D521FF-9224-5144-B18C-93F00766F2A1}"/>
              </a:ext>
            </a:extLst>
          </p:cNvPr>
          <p:cNvSpPr txBox="1"/>
          <p:nvPr/>
        </p:nvSpPr>
        <p:spPr>
          <a:xfrm>
            <a:off x="10030503" y="1403277"/>
            <a:ext cx="994183" cy="369332"/>
          </a:xfrm>
          <a:prstGeom prst="rect">
            <a:avLst/>
          </a:prstGeom>
          <a:noFill/>
        </p:spPr>
        <p:txBody>
          <a:bodyPr wrap="none" rtlCol="0">
            <a:spAutoFit/>
          </a:bodyPr>
          <a:lstStyle/>
          <a:p>
            <a:r>
              <a:rPr lang="en-US" dirty="0"/>
              <a:t>d’ = 1.59</a:t>
            </a:r>
          </a:p>
        </p:txBody>
      </p:sp>
    </p:spTree>
    <p:extLst>
      <p:ext uri="{BB962C8B-B14F-4D97-AF65-F5344CB8AC3E}">
        <p14:creationId xmlns:p14="http://schemas.microsoft.com/office/powerpoint/2010/main" val="109229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Facial Verification Problem</a:t>
            </a:r>
            <a:endParaRPr dirty="0">
              <a:solidFill>
                <a:schemeClr val="accent2"/>
              </a:solidFill>
              <a:latin typeface="Gill Sans MT" panose="020B0502020104020203" pitchFamily="34" charset="77"/>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Gill Sans MT" panose="020B0502020104020203" pitchFamily="34" charset="77"/>
                <a:ea typeface="Average"/>
                <a:cs typeface="Average"/>
                <a:sym typeface="Average"/>
              </a:rPr>
              <a:t>Standard Facial Verification Approach</a:t>
            </a:r>
            <a:endParaRPr sz="1600">
              <a:solidFill>
                <a:srgbClr val="FFFFFF"/>
              </a:solidFill>
              <a:latin typeface="Gill Sans MT" panose="020B0502020104020203" pitchFamily="34" charset="77"/>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latin typeface="Gill Sans MT" panose="020B0502020104020203" pitchFamily="34" charset="77"/>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2" name="Rectangle 11">
            <a:extLst>
              <a:ext uri="{FF2B5EF4-FFF2-40B4-BE49-F238E27FC236}">
                <a16:creationId xmlns:a16="http://schemas.microsoft.com/office/drawing/2014/main" id="{569C47A4-3663-5B99-453C-E5498C072DC1}"/>
              </a:ext>
            </a:extLst>
          </p:cNvPr>
          <p:cNvSpPr/>
          <p:nvPr/>
        </p:nvSpPr>
        <p:spPr>
          <a:xfrm>
            <a:off x="0" y="6496704"/>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429984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6473FF8A-C2DE-5601-E5EE-643DB509506E}"/>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6ECA9AD7-18BC-3E20-BCF3-29744B741014}"/>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2EB6B07C-FDBB-9DE5-EB51-7A64FF5F6100}"/>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84F1DF33-C12B-A8AE-67E4-0A7ED968900B}"/>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7329650E-6428-2975-4B47-B193477972BA}"/>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E17184-DE99-61D5-B2AE-3AF064D68301}"/>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03FEEEB3-04AD-D73B-1D72-DD764CBF6D23}"/>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83A86E38-8279-7E34-94C9-4B8BF221A4F1}"/>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grpSp>
        <p:nvGrpSpPr>
          <p:cNvPr id="4" name="Group 3">
            <a:extLst>
              <a:ext uri="{FF2B5EF4-FFF2-40B4-BE49-F238E27FC236}">
                <a16:creationId xmlns:a16="http://schemas.microsoft.com/office/drawing/2014/main" id="{51F44865-A10C-F152-B211-E6945B24807A}"/>
              </a:ext>
            </a:extLst>
          </p:cNvPr>
          <p:cNvGrpSpPr/>
          <p:nvPr/>
        </p:nvGrpSpPr>
        <p:grpSpPr>
          <a:xfrm>
            <a:off x="7313833" y="5960096"/>
            <a:ext cx="1368000" cy="576000"/>
            <a:chOff x="3995286" y="1206722"/>
            <a:chExt cx="4508282" cy="2160000"/>
          </a:xfrm>
        </p:grpSpPr>
        <p:pic>
          <p:nvPicPr>
            <p:cNvPr id="5" name="Picture 4">
              <a:extLst>
                <a:ext uri="{FF2B5EF4-FFF2-40B4-BE49-F238E27FC236}">
                  <a16:creationId xmlns:a16="http://schemas.microsoft.com/office/drawing/2014/main" id="{0AB0F8B6-55E5-4C94-D4A0-FE05F50850E6}"/>
                </a:ext>
              </a:extLst>
            </p:cNvPr>
            <p:cNvPicPr>
              <a:picLocks/>
            </p:cNvPicPr>
            <p:nvPr/>
          </p:nvPicPr>
          <p:blipFill>
            <a:blip r:embed="rId4"/>
            <a:stretch>
              <a:fillRect/>
            </a:stretch>
          </p:blipFill>
          <p:spPr>
            <a:xfrm>
              <a:off x="3995286" y="1206722"/>
              <a:ext cx="2160000" cy="2160000"/>
            </a:xfrm>
            <a:prstGeom prst="rect">
              <a:avLst/>
            </a:prstGeom>
          </p:spPr>
        </p:pic>
        <p:pic>
          <p:nvPicPr>
            <p:cNvPr id="6" name="Picture 5">
              <a:extLst>
                <a:ext uri="{FF2B5EF4-FFF2-40B4-BE49-F238E27FC236}">
                  <a16:creationId xmlns:a16="http://schemas.microsoft.com/office/drawing/2014/main" id="{2DC0FD70-AED2-7B95-A69E-29F3F9A401D5}"/>
                </a:ext>
              </a:extLst>
            </p:cNvPr>
            <p:cNvPicPr>
              <a:picLocks/>
            </p:cNvPicPr>
            <p:nvPr/>
          </p:nvPicPr>
          <p:blipFill>
            <a:blip r:embed="rId5"/>
            <a:stretch>
              <a:fillRect/>
            </a:stretch>
          </p:blipFill>
          <p:spPr>
            <a:xfrm>
              <a:off x="6343568" y="1206722"/>
              <a:ext cx="2160000" cy="2160000"/>
            </a:xfrm>
            <a:prstGeom prst="rect">
              <a:avLst/>
            </a:prstGeom>
          </p:spPr>
        </p:pic>
      </p:grpSp>
      <p:grpSp>
        <p:nvGrpSpPr>
          <p:cNvPr id="7" name="Group 6">
            <a:extLst>
              <a:ext uri="{FF2B5EF4-FFF2-40B4-BE49-F238E27FC236}">
                <a16:creationId xmlns:a16="http://schemas.microsoft.com/office/drawing/2014/main" id="{4FD44696-CD56-9469-6219-9BAB0ED3A763}"/>
              </a:ext>
            </a:extLst>
          </p:cNvPr>
          <p:cNvGrpSpPr>
            <a:grpSpLocks/>
          </p:cNvGrpSpPr>
          <p:nvPr/>
        </p:nvGrpSpPr>
        <p:grpSpPr>
          <a:xfrm>
            <a:off x="3008777" y="5960096"/>
            <a:ext cx="1368000" cy="576000"/>
            <a:chOff x="3995286" y="3798920"/>
            <a:chExt cx="4508282" cy="2160000"/>
          </a:xfrm>
        </p:grpSpPr>
        <p:pic>
          <p:nvPicPr>
            <p:cNvPr id="8" name="Picture 7">
              <a:extLst>
                <a:ext uri="{FF2B5EF4-FFF2-40B4-BE49-F238E27FC236}">
                  <a16:creationId xmlns:a16="http://schemas.microsoft.com/office/drawing/2014/main" id="{53BD1804-B071-1DB9-CB05-7988F26F2D4E}"/>
                </a:ext>
              </a:extLst>
            </p:cNvPr>
            <p:cNvPicPr>
              <a:picLocks/>
            </p:cNvPicPr>
            <p:nvPr/>
          </p:nvPicPr>
          <p:blipFill>
            <a:blip r:embed="rId4"/>
            <a:stretch>
              <a:fillRect/>
            </a:stretch>
          </p:blipFill>
          <p:spPr>
            <a:xfrm>
              <a:off x="3995286" y="3798920"/>
              <a:ext cx="2160000" cy="2160000"/>
            </a:xfrm>
            <a:prstGeom prst="rect">
              <a:avLst/>
            </a:prstGeom>
          </p:spPr>
        </p:pic>
        <p:pic>
          <p:nvPicPr>
            <p:cNvPr id="10" name="Picture 9">
              <a:extLst>
                <a:ext uri="{FF2B5EF4-FFF2-40B4-BE49-F238E27FC236}">
                  <a16:creationId xmlns:a16="http://schemas.microsoft.com/office/drawing/2014/main" id="{C25C7F5B-569E-13AD-2FAA-B4D8EF37AA09}"/>
                </a:ext>
              </a:extLst>
            </p:cNvPr>
            <p:cNvPicPr>
              <a:picLocks/>
            </p:cNvPicPr>
            <p:nvPr/>
          </p:nvPicPr>
          <p:blipFill>
            <a:blip r:embed="rId6"/>
            <a:srcRect/>
            <a:stretch/>
          </p:blipFill>
          <p:spPr>
            <a:xfrm>
              <a:off x="6343568" y="3798920"/>
              <a:ext cx="2160000" cy="2160000"/>
            </a:xfrm>
            <a:prstGeom prst="rect">
              <a:avLst/>
            </a:prstGeom>
          </p:spPr>
        </p:pic>
      </p:grpSp>
      <p:cxnSp>
        <p:nvCxnSpPr>
          <p:cNvPr id="12" name="Straight Arrow Connector 11">
            <a:extLst>
              <a:ext uri="{FF2B5EF4-FFF2-40B4-BE49-F238E27FC236}">
                <a16:creationId xmlns:a16="http://schemas.microsoft.com/office/drawing/2014/main" id="{FC7411AE-E9E9-365B-C06C-8DC5819D3B4F}"/>
              </a:ext>
            </a:extLst>
          </p:cNvPr>
          <p:cNvCxnSpPr/>
          <p:nvPr/>
        </p:nvCxnSpPr>
        <p:spPr>
          <a:xfrm flipV="1">
            <a:off x="7986467"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232951-69BD-7B49-387C-2C6DC35EE32C}"/>
              </a:ext>
            </a:extLst>
          </p:cNvPr>
          <p:cNvCxnSpPr/>
          <p:nvPr/>
        </p:nvCxnSpPr>
        <p:spPr>
          <a:xfrm flipV="1">
            <a:off x="3694641" y="5607850"/>
            <a:ext cx="0" cy="352124"/>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230;p31">
            <a:extLst>
              <a:ext uri="{FF2B5EF4-FFF2-40B4-BE49-F238E27FC236}">
                <a16:creationId xmlns:a16="http://schemas.microsoft.com/office/drawing/2014/main" id="{D3C0547C-1A62-6001-FC68-B9F5102BE9E2}"/>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grpSp>
        <p:nvGrpSpPr>
          <p:cNvPr id="16" name="Group 15">
            <a:extLst>
              <a:ext uri="{FF2B5EF4-FFF2-40B4-BE49-F238E27FC236}">
                <a16:creationId xmlns:a16="http://schemas.microsoft.com/office/drawing/2014/main" id="{8128B108-5BD8-6F9A-CDF0-F58694126E2F}"/>
              </a:ext>
            </a:extLst>
          </p:cNvPr>
          <p:cNvGrpSpPr/>
          <p:nvPr/>
        </p:nvGrpSpPr>
        <p:grpSpPr>
          <a:xfrm>
            <a:off x="9763295" y="5190016"/>
            <a:ext cx="4305005" cy="830997"/>
            <a:chOff x="9763295" y="5190016"/>
            <a:chExt cx="4305005" cy="830997"/>
          </a:xfrm>
        </p:grpSpPr>
        <p:sp>
          <p:nvSpPr>
            <p:cNvPr id="3" name="TextBox 2">
              <a:extLst>
                <a:ext uri="{FF2B5EF4-FFF2-40B4-BE49-F238E27FC236}">
                  <a16:creationId xmlns:a16="http://schemas.microsoft.com/office/drawing/2014/main" id="{4755106C-14C7-0799-D195-8445B9B1271B}"/>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11" name="Straight Arrow Connector 10">
              <a:extLst>
                <a:ext uri="{FF2B5EF4-FFF2-40B4-BE49-F238E27FC236}">
                  <a16:creationId xmlns:a16="http://schemas.microsoft.com/office/drawing/2014/main" id="{F633D2AC-235E-55F1-8C8C-0B0E8C18C8D4}"/>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1442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6473FF8A-C2DE-5601-E5EE-643DB509506E}"/>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6ECA9AD7-18BC-3E20-BCF3-29744B741014}"/>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2EB6B07C-FDBB-9DE5-EB51-7A64FF5F6100}"/>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84F1DF33-C12B-A8AE-67E4-0A7ED968900B}"/>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7329650E-6428-2975-4B47-B193477972BA}"/>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E17184-DE99-61D5-B2AE-3AF064D68301}"/>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Global</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03FEEEB3-04AD-D73B-1D72-DD764CBF6D23}"/>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83A86E38-8279-7E34-94C9-4B8BF221A4F1}"/>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sp>
        <p:nvSpPr>
          <p:cNvPr id="20" name="Google Shape;230;p31">
            <a:extLst>
              <a:ext uri="{FF2B5EF4-FFF2-40B4-BE49-F238E27FC236}">
                <a16:creationId xmlns:a16="http://schemas.microsoft.com/office/drawing/2014/main" id="{D3C0547C-1A62-6001-FC68-B9F5102BE9E2}"/>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sp>
        <p:nvSpPr>
          <p:cNvPr id="3" name="TextBox 2">
            <a:extLst>
              <a:ext uri="{FF2B5EF4-FFF2-40B4-BE49-F238E27FC236}">
                <a16:creationId xmlns:a16="http://schemas.microsoft.com/office/drawing/2014/main" id="{9B3455AD-F333-4AD5-240C-8CC340E1F071}"/>
              </a:ext>
            </a:extLst>
          </p:cNvPr>
          <p:cNvSpPr txBox="1"/>
          <p:nvPr/>
        </p:nvSpPr>
        <p:spPr>
          <a:xfrm>
            <a:off x="4426437" y="1545965"/>
            <a:ext cx="3500150" cy="461665"/>
          </a:xfrm>
          <a:prstGeom prst="rect">
            <a:avLst/>
          </a:prstGeom>
          <a:noFill/>
          <a:ln>
            <a:noFill/>
          </a:ln>
        </p:spPr>
        <p:txBody>
          <a:bodyPr wrap="square" rtlCol="0">
            <a:spAutoFit/>
          </a:bodyPr>
          <a:lstStyle/>
          <a:p>
            <a:pPr algn="ctr"/>
            <a:r>
              <a:rPr lang="en-US" sz="2400" dirty="0">
                <a:solidFill>
                  <a:srgbClr val="00B050"/>
                </a:solidFill>
                <a:latin typeface="Gill Sans MT" panose="020B0502020104020203" pitchFamily="34" charset="77"/>
              </a:rPr>
              <a:t>Global</a:t>
            </a:r>
          </a:p>
        </p:txBody>
      </p:sp>
      <p:grpSp>
        <p:nvGrpSpPr>
          <p:cNvPr id="11" name="Group 10">
            <a:extLst>
              <a:ext uri="{FF2B5EF4-FFF2-40B4-BE49-F238E27FC236}">
                <a16:creationId xmlns:a16="http://schemas.microsoft.com/office/drawing/2014/main" id="{F487DF4F-4D4C-9086-2168-9D76A0127F68}"/>
              </a:ext>
            </a:extLst>
          </p:cNvPr>
          <p:cNvGrpSpPr/>
          <p:nvPr/>
        </p:nvGrpSpPr>
        <p:grpSpPr>
          <a:xfrm>
            <a:off x="9763295" y="5190016"/>
            <a:ext cx="4305005" cy="830997"/>
            <a:chOff x="9763295" y="5190016"/>
            <a:chExt cx="4305005" cy="830997"/>
          </a:xfrm>
        </p:grpSpPr>
        <p:sp>
          <p:nvSpPr>
            <p:cNvPr id="16" name="TextBox 15">
              <a:extLst>
                <a:ext uri="{FF2B5EF4-FFF2-40B4-BE49-F238E27FC236}">
                  <a16:creationId xmlns:a16="http://schemas.microsoft.com/office/drawing/2014/main" id="{A627675C-66E7-9726-3EE8-49051C7EF24F}"/>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18" name="Straight Arrow Connector 17">
              <a:extLst>
                <a:ext uri="{FF2B5EF4-FFF2-40B4-BE49-F238E27FC236}">
                  <a16:creationId xmlns:a16="http://schemas.microsoft.com/office/drawing/2014/main" id="{B984EB6A-79FB-989A-8578-D365DB43E049}"/>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DB608A5-C4E9-7996-BB6E-72A6148B2D73}"/>
              </a:ext>
            </a:extLst>
          </p:cNvPr>
          <p:cNvSpPr txBox="1"/>
          <p:nvPr/>
        </p:nvSpPr>
        <p:spPr>
          <a:xfrm>
            <a:off x="156520" y="6311185"/>
            <a:ext cx="9889180" cy="461665"/>
          </a:xfrm>
          <a:prstGeom prst="rect">
            <a:avLst/>
          </a:prstGeom>
          <a:noFill/>
        </p:spPr>
        <p:txBody>
          <a:bodyPr wrap="square" rtlCol="0">
            <a:spAutoFit/>
          </a:bodyPr>
          <a:lstStyle/>
          <a:p>
            <a:r>
              <a:rPr lang="en-AU" sz="1200" dirty="0" err="1">
                <a:solidFill>
                  <a:schemeClr val="bg1">
                    <a:lumMod val="65000"/>
                  </a:schemeClr>
                </a:solidFill>
                <a:latin typeface="Gill Sans MT" panose="020B0502020104020203" pitchFamily="34" charset="77"/>
              </a:rPr>
              <a:t>Vangara</a:t>
            </a:r>
            <a:r>
              <a:rPr lang="en-AU" sz="1200" dirty="0">
                <a:solidFill>
                  <a:schemeClr val="bg1">
                    <a:lumMod val="65000"/>
                  </a:schemeClr>
                </a:solidFill>
                <a:latin typeface="Gill Sans MT" panose="020B0502020104020203" pitchFamily="34" charset="77"/>
              </a:rPr>
              <a:t>, K., King, M. C., </a:t>
            </a:r>
            <a:r>
              <a:rPr lang="en-AU" sz="1200" dirty="0" err="1">
                <a:solidFill>
                  <a:schemeClr val="bg1">
                    <a:lumMod val="65000"/>
                  </a:schemeClr>
                </a:solidFill>
                <a:latin typeface="Gill Sans MT" panose="020B0502020104020203" pitchFamily="34" charset="77"/>
              </a:rPr>
              <a:t>Albiero</a:t>
            </a:r>
            <a:r>
              <a:rPr lang="en-AU" sz="1200" dirty="0">
                <a:solidFill>
                  <a:schemeClr val="bg1">
                    <a:lumMod val="65000"/>
                  </a:schemeClr>
                </a:solidFill>
                <a:latin typeface="Gill Sans MT" panose="020B0502020104020203" pitchFamily="34" charset="77"/>
              </a:rPr>
              <a:t>, V., &amp; Bowyer, K. (2019). Characterizing the variability in face recognition accuracy relative to race. In </a:t>
            </a:r>
            <a:r>
              <a:rPr lang="en-AU" sz="1200" i="1" dirty="0">
                <a:solidFill>
                  <a:schemeClr val="bg1">
                    <a:lumMod val="65000"/>
                  </a:schemeClr>
                </a:solidFill>
                <a:latin typeface="Gill Sans MT" panose="020B0502020104020203" pitchFamily="34" charset="77"/>
              </a:rPr>
              <a:t>Proceedings of the IEEE/CVF Conference on Computer Vision and Pattern Recognition Workshops</a:t>
            </a:r>
            <a:endParaRPr lang="es-ES_tradnl" sz="1200" dirty="0">
              <a:solidFill>
                <a:schemeClr val="bg1">
                  <a:lumMod val="65000"/>
                </a:schemeClr>
              </a:solidFill>
              <a:latin typeface="Gill Sans MT" panose="020B0502020104020203" pitchFamily="34" charset="77"/>
            </a:endParaRPr>
          </a:p>
        </p:txBody>
      </p:sp>
    </p:spTree>
    <p:extLst>
      <p:ext uri="{BB962C8B-B14F-4D97-AF65-F5344CB8AC3E}">
        <p14:creationId xmlns:p14="http://schemas.microsoft.com/office/powerpoint/2010/main" val="30428987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n-US">
                <a:latin typeface="Gill Sans MT" panose="020B0502020104020203" pitchFamily="34" charset="77"/>
              </a:rPr>
              <a:t>Is the performance of an algorithm the same for all demographic groups?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77005" cy="584775"/>
          </a:xfrm>
          <a:prstGeom prst="rect">
            <a:avLst/>
          </a:prstGeom>
          <a:noFill/>
        </p:spPr>
        <p:txBody>
          <a:bodyPr wrap="none" rtlCol="0">
            <a:spAutoFit/>
          </a:bodyPr>
          <a:lstStyle/>
          <a:p>
            <a:r>
              <a:rPr lang="en-US" sz="3200" dirty="0">
                <a:solidFill>
                  <a:schemeClr val="accent2"/>
                </a:solidFill>
                <a:latin typeface="Gill Sans MT" panose="020B0502020104020203" pitchFamily="34" charset="77"/>
              </a:rPr>
              <a:t>Unfortunately, it is not ...</a:t>
            </a:r>
          </a:p>
        </p:txBody>
      </p:sp>
    </p:spTree>
    <p:extLst>
      <p:ext uri="{BB962C8B-B14F-4D97-AF65-F5344CB8AC3E}">
        <p14:creationId xmlns:p14="http://schemas.microsoft.com/office/powerpoint/2010/main" val="12675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49884" cy="1569660"/>
            <a:chOff x="8515349" y="3161854"/>
            <a:chExt cx="2849884"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85396" y="3161854"/>
              <a:ext cx="1979837" cy="1569660"/>
            </a:xfrm>
            <a:prstGeom prst="rect">
              <a:avLst/>
            </a:prstGeom>
            <a:noFill/>
          </p:spPr>
          <p:txBody>
            <a:bodyPr wrap="none" rtlCol="0">
              <a:spAutoFit/>
            </a:bodyPr>
            <a:lstStyle/>
            <a:p>
              <a:pPr algn="ctr"/>
              <a:r>
                <a:rPr lang="en-US" sz="3200" i="1" dirty="0"/>
                <a:t>Same</a:t>
              </a:r>
            </a:p>
            <a:p>
              <a:pPr algn="ctr"/>
              <a:r>
                <a:rPr lang="en-US" sz="3200" i="1" dirty="0"/>
                <a:t>Person</a:t>
              </a:r>
            </a:p>
            <a:p>
              <a:pPr algn="ctr"/>
              <a:r>
                <a:rPr lang="en-US" sz="3200" i="1" dirty="0">
                  <a:solidFill>
                    <a:schemeClr val="tx1">
                      <a:lumMod val="50000"/>
                      <a:lumOff val="50000"/>
                    </a:schemeClr>
                  </a:solidFill>
                </a:rPr>
                <a:t>(score &gt;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5" name="Group 24">
            <a:extLst>
              <a:ext uri="{FF2B5EF4-FFF2-40B4-BE49-F238E27FC236}">
                <a16:creationId xmlns:a16="http://schemas.microsoft.com/office/drawing/2014/main" id="{637E5389-0499-534F-A85F-3DC546181787}"/>
              </a:ext>
            </a:extLst>
          </p:cNvPr>
          <p:cNvGrpSpPr/>
          <p:nvPr/>
        </p:nvGrpSpPr>
        <p:grpSpPr>
          <a:xfrm>
            <a:off x="1031351" y="4113591"/>
            <a:ext cx="3512068" cy="2190731"/>
            <a:chOff x="1031351" y="4113591"/>
            <a:chExt cx="3512068" cy="2190731"/>
          </a:xfrm>
        </p:grpSpPr>
        <p:pic>
          <p:nvPicPr>
            <p:cNvPr id="4" name="Picture 3">
              <a:extLst>
                <a:ext uri="{FF2B5EF4-FFF2-40B4-BE49-F238E27FC236}">
                  <a16:creationId xmlns:a16="http://schemas.microsoft.com/office/drawing/2014/main" id="{4C74AF39-F77B-384A-9845-34D320DA4CB0}"/>
                </a:ext>
              </a:extLst>
            </p:cNvPr>
            <p:cNvPicPr>
              <a:picLocks/>
            </p:cNvPicPr>
            <p:nvPr/>
          </p:nvPicPr>
          <p:blipFill rotWithShape="1">
            <a:blip r:embed="rId2"/>
            <a:srcRect r="6512"/>
            <a:stretch/>
          </p:blipFill>
          <p:spPr>
            <a:xfrm>
              <a:off x="1406617" y="4113591"/>
              <a:ext cx="2065397" cy="2190731"/>
            </a:xfrm>
            <a:prstGeom prst="rect">
              <a:avLst/>
            </a:prstGeom>
          </p:spPr>
        </p:pic>
        <p:cxnSp>
          <p:nvCxnSpPr>
            <p:cNvPr id="14" name="Elbow Connector 13">
              <a:extLst>
                <a:ext uri="{FF2B5EF4-FFF2-40B4-BE49-F238E27FC236}">
                  <a16:creationId xmlns:a16="http://schemas.microsoft.com/office/drawing/2014/main" id="{B9A514C5-B9BB-AB43-AF29-BDF0919C34ED}"/>
                </a:ext>
              </a:extLst>
            </p:cNvPr>
            <p:cNvCxnSpPr>
              <a:cxnSpLocks/>
              <a:stCxn id="4" idx="3"/>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3"/>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pic>
        <p:nvPicPr>
          <p:cNvPr id="27" name="Picture 26">
            <a:extLst>
              <a:ext uri="{FF2B5EF4-FFF2-40B4-BE49-F238E27FC236}">
                <a16:creationId xmlns:a16="http://schemas.microsoft.com/office/drawing/2014/main" id="{A20747B4-254B-194E-B4CA-6EB97B8A3B27}"/>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10478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82D5A31C-079E-14A0-2636-FE60B63BDA4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EE94613-938C-F2D5-DFAF-6F31075D8249}"/>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9B3C74A6-E000-C630-5FB1-DCDC67A05803}"/>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71E80D0A-AF62-C585-BB6A-65C3E189EF32}"/>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3D6A6653-9CE1-A614-D69D-72CDE6D2ED7A}"/>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030B5F80-A03F-59FA-0E91-906CC53F20B6}"/>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4421AE36-01AD-6BD6-29DD-C9D23EDE1D4E}"/>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8F677A0-86E7-0A74-6A0A-60615C8C1746}"/>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Global</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701F0894-A4B6-FB79-74D5-F5513A0E75B2}"/>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2E73E28B-2CB8-A9E1-3E9E-2B34090C6EFB}"/>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D38B9EFA-6F26-E32A-FF6A-AEA9C7F6DBBF}"/>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sp>
        <p:nvSpPr>
          <p:cNvPr id="20" name="Google Shape;230;p31">
            <a:extLst>
              <a:ext uri="{FF2B5EF4-FFF2-40B4-BE49-F238E27FC236}">
                <a16:creationId xmlns:a16="http://schemas.microsoft.com/office/drawing/2014/main" id="{076EA0F4-3D3C-A247-6F0E-B55573C4ED9C}"/>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sp>
        <p:nvSpPr>
          <p:cNvPr id="3" name="TextBox 2">
            <a:extLst>
              <a:ext uri="{FF2B5EF4-FFF2-40B4-BE49-F238E27FC236}">
                <a16:creationId xmlns:a16="http://schemas.microsoft.com/office/drawing/2014/main" id="{0B102364-3114-8256-736A-06D86FC58BB6}"/>
              </a:ext>
            </a:extLst>
          </p:cNvPr>
          <p:cNvSpPr txBox="1"/>
          <p:nvPr/>
        </p:nvSpPr>
        <p:spPr>
          <a:xfrm>
            <a:off x="4426437" y="1545965"/>
            <a:ext cx="3500150" cy="461665"/>
          </a:xfrm>
          <a:prstGeom prst="rect">
            <a:avLst/>
          </a:prstGeom>
          <a:noFill/>
          <a:ln>
            <a:noFill/>
          </a:ln>
        </p:spPr>
        <p:txBody>
          <a:bodyPr wrap="square" rtlCol="0">
            <a:spAutoFit/>
          </a:bodyPr>
          <a:lstStyle/>
          <a:p>
            <a:pPr algn="ctr"/>
            <a:r>
              <a:rPr lang="en-US" sz="2400" dirty="0">
                <a:solidFill>
                  <a:srgbClr val="00B050"/>
                </a:solidFill>
                <a:latin typeface="Gill Sans MT" panose="020B0502020104020203" pitchFamily="34" charset="77"/>
              </a:rPr>
              <a:t>Global</a:t>
            </a:r>
          </a:p>
        </p:txBody>
      </p:sp>
      <p:grpSp>
        <p:nvGrpSpPr>
          <p:cNvPr id="11" name="Group 10">
            <a:extLst>
              <a:ext uri="{FF2B5EF4-FFF2-40B4-BE49-F238E27FC236}">
                <a16:creationId xmlns:a16="http://schemas.microsoft.com/office/drawing/2014/main" id="{D365AE4E-FAB3-D0DF-5AFE-CAAFA9D6B948}"/>
              </a:ext>
            </a:extLst>
          </p:cNvPr>
          <p:cNvGrpSpPr/>
          <p:nvPr/>
        </p:nvGrpSpPr>
        <p:grpSpPr>
          <a:xfrm>
            <a:off x="9763295" y="5190016"/>
            <a:ext cx="4305005" cy="830997"/>
            <a:chOff x="9763295" y="5190016"/>
            <a:chExt cx="4305005" cy="830997"/>
          </a:xfrm>
        </p:grpSpPr>
        <p:sp>
          <p:nvSpPr>
            <p:cNvPr id="16" name="TextBox 15">
              <a:extLst>
                <a:ext uri="{FF2B5EF4-FFF2-40B4-BE49-F238E27FC236}">
                  <a16:creationId xmlns:a16="http://schemas.microsoft.com/office/drawing/2014/main" id="{71C71ECC-4397-3D5D-7690-0CFCB38B9D21}"/>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18" name="Straight Arrow Connector 17">
              <a:extLst>
                <a:ext uri="{FF2B5EF4-FFF2-40B4-BE49-F238E27FC236}">
                  <a16:creationId xmlns:a16="http://schemas.microsoft.com/office/drawing/2014/main" id="{F5DD9CF9-8F63-2C20-7D7D-EFAAFF1764E9}"/>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778D744-D8A6-D11B-8A2C-A7B446CFAB0D}"/>
              </a:ext>
            </a:extLst>
          </p:cNvPr>
          <p:cNvSpPr txBox="1"/>
          <p:nvPr/>
        </p:nvSpPr>
        <p:spPr>
          <a:xfrm>
            <a:off x="156520" y="6311185"/>
            <a:ext cx="9889180" cy="461665"/>
          </a:xfrm>
          <a:prstGeom prst="rect">
            <a:avLst/>
          </a:prstGeom>
          <a:noFill/>
        </p:spPr>
        <p:txBody>
          <a:bodyPr wrap="square" rtlCol="0">
            <a:spAutoFit/>
          </a:bodyPr>
          <a:lstStyle/>
          <a:p>
            <a:r>
              <a:rPr lang="en-AU" sz="1200" dirty="0" err="1">
                <a:solidFill>
                  <a:schemeClr val="bg1">
                    <a:lumMod val="65000"/>
                  </a:schemeClr>
                </a:solidFill>
                <a:latin typeface="Gill Sans MT" panose="020B0502020104020203" pitchFamily="34" charset="77"/>
              </a:rPr>
              <a:t>Vangara</a:t>
            </a:r>
            <a:r>
              <a:rPr lang="en-AU" sz="1200" dirty="0">
                <a:solidFill>
                  <a:schemeClr val="bg1">
                    <a:lumMod val="65000"/>
                  </a:schemeClr>
                </a:solidFill>
                <a:latin typeface="Gill Sans MT" panose="020B0502020104020203" pitchFamily="34" charset="77"/>
              </a:rPr>
              <a:t>, K., King, M. C., </a:t>
            </a:r>
            <a:r>
              <a:rPr lang="en-AU" sz="1200" dirty="0" err="1">
                <a:solidFill>
                  <a:schemeClr val="bg1">
                    <a:lumMod val="65000"/>
                  </a:schemeClr>
                </a:solidFill>
                <a:latin typeface="Gill Sans MT" panose="020B0502020104020203" pitchFamily="34" charset="77"/>
              </a:rPr>
              <a:t>Albiero</a:t>
            </a:r>
            <a:r>
              <a:rPr lang="en-AU" sz="1200" dirty="0">
                <a:solidFill>
                  <a:schemeClr val="bg1">
                    <a:lumMod val="65000"/>
                  </a:schemeClr>
                </a:solidFill>
                <a:latin typeface="Gill Sans MT" panose="020B0502020104020203" pitchFamily="34" charset="77"/>
              </a:rPr>
              <a:t>, V., &amp; Bowyer, K. (2019). Characterizing the variability in face recognition accuracy relative to race. In </a:t>
            </a:r>
            <a:r>
              <a:rPr lang="en-AU" sz="1200" i="1" dirty="0">
                <a:solidFill>
                  <a:schemeClr val="bg1">
                    <a:lumMod val="65000"/>
                  </a:schemeClr>
                </a:solidFill>
                <a:latin typeface="Gill Sans MT" panose="020B0502020104020203" pitchFamily="34" charset="77"/>
              </a:rPr>
              <a:t>Proceedings of the IEEE/CVF Conference on Computer Vision and Pattern Recognition Workshops</a:t>
            </a:r>
            <a:endParaRPr lang="es-ES_tradnl" sz="1200" dirty="0">
              <a:solidFill>
                <a:schemeClr val="bg1">
                  <a:lumMod val="65000"/>
                </a:schemeClr>
              </a:solidFill>
              <a:latin typeface="Gill Sans MT" panose="020B0502020104020203" pitchFamily="34" charset="77"/>
            </a:endParaRPr>
          </a:p>
        </p:txBody>
      </p:sp>
    </p:spTree>
    <p:extLst>
      <p:ext uri="{BB962C8B-B14F-4D97-AF65-F5344CB8AC3E}">
        <p14:creationId xmlns:p14="http://schemas.microsoft.com/office/powerpoint/2010/main" val="34129982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6473FF8A-C2DE-5601-E5EE-643DB509506E}"/>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6ECA9AD7-18BC-3E20-BCF3-29744B741014}"/>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2EB6B07C-FDBB-9DE5-EB51-7A64FF5F6100}"/>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84F1DF33-C12B-A8AE-67E4-0A7ED968900B}"/>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7329650E-6428-2975-4B47-B193477972BA}"/>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E17184-DE99-61D5-B2AE-3AF064D68301}"/>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Global</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03FEEEB3-04AD-D73B-1D72-DD764CBF6D23}"/>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83A86E38-8279-7E34-94C9-4B8BF221A4F1}"/>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sp>
        <p:nvSpPr>
          <p:cNvPr id="20" name="Google Shape;230;p31">
            <a:extLst>
              <a:ext uri="{FF2B5EF4-FFF2-40B4-BE49-F238E27FC236}">
                <a16:creationId xmlns:a16="http://schemas.microsoft.com/office/drawing/2014/main" id="{D3C0547C-1A62-6001-FC68-B9F5102BE9E2}"/>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sp>
        <p:nvSpPr>
          <p:cNvPr id="5" name="Freeform 4">
            <a:extLst>
              <a:ext uri="{FF2B5EF4-FFF2-40B4-BE49-F238E27FC236}">
                <a16:creationId xmlns:a16="http://schemas.microsoft.com/office/drawing/2014/main" id="{DB58C3CD-A968-FC3A-9184-9DA868B2C547}"/>
              </a:ext>
            </a:extLst>
          </p:cNvPr>
          <p:cNvSpPr/>
          <p:nvPr/>
        </p:nvSpPr>
        <p:spPr>
          <a:xfrm>
            <a:off x="3062957" y="1921567"/>
            <a:ext cx="2749043" cy="371391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Freeform 5">
            <a:extLst>
              <a:ext uri="{FF2B5EF4-FFF2-40B4-BE49-F238E27FC236}">
                <a16:creationId xmlns:a16="http://schemas.microsoft.com/office/drawing/2014/main" id="{17F6735F-2126-E9A7-CF7F-F0DBB569BA4F}"/>
              </a:ext>
            </a:extLst>
          </p:cNvPr>
          <p:cNvSpPr/>
          <p:nvPr/>
        </p:nvSpPr>
        <p:spPr>
          <a:xfrm flipH="1">
            <a:off x="2842209" y="4186279"/>
            <a:ext cx="6074232" cy="1422262"/>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00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D10191D3-0084-240F-FD0A-1A6B0F1866B2}"/>
              </a:ext>
            </a:extLst>
          </p:cNvPr>
          <p:cNvSpPr txBox="1"/>
          <p:nvPr/>
        </p:nvSpPr>
        <p:spPr>
          <a:xfrm>
            <a:off x="4392575" y="1985550"/>
            <a:ext cx="3500150" cy="461665"/>
          </a:xfrm>
          <a:prstGeom prst="rect">
            <a:avLst/>
          </a:prstGeom>
          <a:noFill/>
          <a:ln>
            <a:noFill/>
          </a:ln>
        </p:spPr>
        <p:txBody>
          <a:bodyPr wrap="square" rtlCol="0">
            <a:spAutoFit/>
          </a:bodyPr>
          <a:lstStyle/>
          <a:p>
            <a:pPr algn="ctr"/>
            <a:r>
              <a:rPr lang="en-US" sz="2400" dirty="0">
                <a:solidFill>
                  <a:srgbClr val="0000FF"/>
                </a:solidFill>
                <a:latin typeface="Gill Sans MT" panose="020B0502020104020203" pitchFamily="34" charset="77"/>
              </a:rPr>
              <a:t>Caucasian</a:t>
            </a:r>
          </a:p>
        </p:txBody>
      </p:sp>
      <p:sp>
        <p:nvSpPr>
          <p:cNvPr id="10" name="TextBox 9">
            <a:extLst>
              <a:ext uri="{FF2B5EF4-FFF2-40B4-BE49-F238E27FC236}">
                <a16:creationId xmlns:a16="http://schemas.microsoft.com/office/drawing/2014/main" id="{5FC0AFCB-5640-2F3D-7FAB-A735F0CA43CD}"/>
              </a:ext>
            </a:extLst>
          </p:cNvPr>
          <p:cNvSpPr txBox="1"/>
          <p:nvPr/>
        </p:nvSpPr>
        <p:spPr>
          <a:xfrm>
            <a:off x="4426437" y="1545965"/>
            <a:ext cx="3500150" cy="461665"/>
          </a:xfrm>
          <a:prstGeom prst="rect">
            <a:avLst/>
          </a:prstGeom>
          <a:noFill/>
          <a:ln>
            <a:noFill/>
          </a:ln>
        </p:spPr>
        <p:txBody>
          <a:bodyPr wrap="square" rtlCol="0">
            <a:spAutoFit/>
          </a:bodyPr>
          <a:lstStyle/>
          <a:p>
            <a:pPr algn="ctr"/>
            <a:r>
              <a:rPr lang="en-US" sz="2400" dirty="0">
                <a:solidFill>
                  <a:srgbClr val="00B050"/>
                </a:solidFill>
                <a:latin typeface="Gill Sans MT" panose="020B0502020104020203" pitchFamily="34" charset="77"/>
              </a:rPr>
              <a:t>Global</a:t>
            </a:r>
          </a:p>
        </p:txBody>
      </p:sp>
      <p:grpSp>
        <p:nvGrpSpPr>
          <p:cNvPr id="21" name="Group 20">
            <a:extLst>
              <a:ext uri="{FF2B5EF4-FFF2-40B4-BE49-F238E27FC236}">
                <a16:creationId xmlns:a16="http://schemas.microsoft.com/office/drawing/2014/main" id="{157C2211-A6C9-DCA3-1200-5C0320CC7ACD}"/>
              </a:ext>
            </a:extLst>
          </p:cNvPr>
          <p:cNvGrpSpPr/>
          <p:nvPr/>
        </p:nvGrpSpPr>
        <p:grpSpPr>
          <a:xfrm>
            <a:off x="3602201" y="2427354"/>
            <a:ext cx="1492845" cy="4141490"/>
            <a:chOff x="3602201" y="2427354"/>
            <a:chExt cx="1492845" cy="4141490"/>
          </a:xfrm>
        </p:grpSpPr>
        <p:cxnSp>
          <p:nvCxnSpPr>
            <p:cNvPr id="15" name="Straight Connector 14">
              <a:extLst>
                <a:ext uri="{FF2B5EF4-FFF2-40B4-BE49-F238E27FC236}">
                  <a16:creationId xmlns:a16="http://schemas.microsoft.com/office/drawing/2014/main" id="{3D9EC2ED-FC92-6A1A-7F63-92F9E8ED56DA}"/>
                </a:ext>
              </a:extLst>
            </p:cNvPr>
            <p:cNvCxnSpPr>
              <a:cxnSpLocks/>
            </p:cNvCxnSpPr>
            <p:nvPr/>
          </p:nvCxnSpPr>
          <p:spPr>
            <a:xfrm>
              <a:off x="5035321" y="2427354"/>
              <a:ext cx="0" cy="3415029"/>
            </a:xfrm>
            <a:prstGeom prst="line">
              <a:avLst/>
            </a:prstGeom>
            <a:ln w="444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2C1D2C-53EF-A7AC-9BA7-601CEA859937}"/>
                </a:ext>
              </a:extLst>
            </p:cNvPr>
            <p:cNvSpPr txBox="1"/>
            <p:nvPr/>
          </p:nvSpPr>
          <p:spPr>
            <a:xfrm>
              <a:off x="3602201" y="5922513"/>
              <a:ext cx="1492845" cy="646331"/>
            </a:xfrm>
            <a:prstGeom prst="rect">
              <a:avLst/>
            </a:prstGeom>
            <a:noFill/>
          </p:spPr>
          <p:txBody>
            <a:bodyPr wrap="none" rtlCol="0">
              <a:spAutoFit/>
            </a:bodyPr>
            <a:lstStyle/>
            <a:p>
              <a:pPr algn="r"/>
              <a:r>
                <a:rPr lang="en-US" dirty="0">
                  <a:solidFill>
                    <a:srgbClr val="0000FF"/>
                  </a:solidFill>
                </a:rPr>
                <a:t>Threshold for </a:t>
              </a:r>
            </a:p>
            <a:p>
              <a:pPr algn="r"/>
              <a:r>
                <a:rPr lang="en-US" dirty="0">
                  <a:solidFill>
                    <a:srgbClr val="0000FF"/>
                  </a:solidFill>
                </a:rPr>
                <a:t>Caucasian</a:t>
              </a:r>
            </a:p>
          </p:txBody>
        </p:sp>
      </p:grpSp>
      <p:grpSp>
        <p:nvGrpSpPr>
          <p:cNvPr id="22" name="Group 21">
            <a:extLst>
              <a:ext uri="{FF2B5EF4-FFF2-40B4-BE49-F238E27FC236}">
                <a16:creationId xmlns:a16="http://schemas.microsoft.com/office/drawing/2014/main" id="{518DA6E2-49FE-7B5A-76F5-BADD4B9FDACF}"/>
              </a:ext>
            </a:extLst>
          </p:cNvPr>
          <p:cNvGrpSpPr/>
          <p:nvPr/>
        </p:nvGrpSpPr>
        <p:grpSpPr>
          <a:xfrm>
            <a:off x="9763295" y="5190016"/>
            <a:ext cx="4305005" cy="830997"/>
            <a:chOff x="9763295" y="5190016"/>
            <a:chExt cx="4305005" cy="830997"/>
          </a:xfrm>
        </p:grpSpPr>
        <p:sp>
          <p:nvSpPr>
            <p:cNvPr id="23" name="TextBox 22">
              <a:extLst>
                <a:ext uri="{FF2B5EF4-FFF2-40B4-BE49-F238E27FC236}">
                  <a16:creationId xmlns:a16="http://schemas.microsoft.com/office/drawing/2014/main" id="{448B4D5E-6649-C760-313E-FB39B02DEFF4}"/>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24" name="Straight Arrow Connector 23">
              <a:extLst>
                <a:ext uri="{FF2B5EF4-FFF2-40B4-BE49-F238E27FC236}">
                  <a16:creationId xmlns:a16="http://schemas.microsoft.com/office/drawing/2014/main" id="{3420282D-A535-FA5A-5CEC-33EB2985FFD1}"/>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6019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3"/>
          <a:stretch>
            <a:fillRect/>
          </a:stretch>
        </p:blipFill>
        <p:spPr>
          <a:xfrm>
            <a:off x="2146300" y="1210609"/>
            <a:ext cx="7899400" cy="5537200"/>
          </a:xfrm>
          <a:prstGeom prst="rect">
            <a:avLst/>
          </a:prstGeom>
        </p:spPr>
      </p:pic>
      <p:sp>
        <p:nvSpPr>
          <p:cNvPr id="17" name="Rectangle 16">
            <a:extLst>
              <a:ext uri="{FF2B5EF4-FFF2-40B4-BE49-F238E27FC236}">
                <a16:creationId xmlns:a16="http://schemas.microsoft.com/office/drawing/2014/main" id="{6473FF8A-C2DE-5601-E5EE-643DB509506E}"/>
              </a:ext>
            </a:extLst>
          </p:cNvPr>
          <p:cNvSpPr/>
          <p:nvPr/>
        </p:nvSpPr>
        <p:spPr>
          <a:xfrm>
            <a:off x="3104964" y="1486380"/>
            <a:ext cx="6544492" cy="4128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0" name="Freeform 29">
            <a:extLst>
              <a:ext uri="{FF2B5EF4-FFF2-40B4-BE49-F238E27FC236}">
                <a16:creationId xmlns:a16="http://schemas.microsoft.com/office/drawing/2014/main" id="{6ECA9AD7-18BC-3E20-BCF3-29744B741014}"/>
              </a:ext>
            </a:extLst>
          </p:cNvPr>
          <p:cNvSpPr/>
          <p:nvPr/>
        </p:nvSpPr>
        <p:spPr>
          <a:xfrm>
            <a:off x="3082833" y="2387717"/>
            <a:ext cx="3801292" cy="322788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1" name="Freeform 30">
            <a:extLst>
              <a:ext uri="{FF2B5EF4-FFF2-40B4-BE49-F238E27FC236}">
                <a16:creationId xmlns:a16="http://schemas.microsoft.com/office/drawing/2014/main" id="{2EB6B07C-FDBB-9DE5-EB51-7A64FF5F6100}"/>
              </a:ext>
            </a:extLst>
          </p:cNvPr>
          <p:cNvSpPr/>
          <p:nvPr/>
        </p:nvSpPr>
        <p:spPr>
          <a:xfrm flipH="1">
            <a:off x="2769321" y="3720129"/>
            <a:ext cx="6074232" cy="1895036"/>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34" name="Group 33">
            <a:extLst>
              <a:ext uri="{FF2B5EF4-FFF2-40B4-BE49-F238E27FC236}">
                <a16:creationId xmlns:a16="http://schemas.microsoft.com/office/drawing/2014/main" id="{84F1DF33-C12B-A8AE-67E4-0A7ED968900B}"/>
              </a:ext>
            </a:extLst>
          </p:cNvPr>
          <p:cNvGrpSpPr/>
          <p:nvPr/>
        </p:nvGrpSpPr>
        <p:grpSpPr>
          <a:xfrm>
            <a:off x="4883148" y="3475755"/>
            <a:ext cx="1119409" cy="2360556"/>
            <a:chOff x="4883148" y="3086655"/>
            <a:chExt cx="1119409" cy="2360556"/>
          </a:xfrm>
        </p:grpSpPr>
        <p:cxnSp>
          <p:nvCxnSpPr>
            <p:cNvPr id="32" name="Straight Connector 31">
              <a:extLst>
                <a:ext uri="{FF2B5EF4-FFF2-40B4-BE49-F238E27FC236}">
                  <a16:creationId xmlns:a16="http://schemas.microsoft.com/office/drawing/2014/main" id="{7329650E-6428-2975-4B47-B193477972BA}"/>
                </a:ext>
              </a:extLst>
            </p:cNvPr>
            <p:cNvCxnSpPr>
              <a:cxnSpLocks/>
            </p:cNvCxnSpPr>
            <p:nvPr/>
          </p:nvCxnSpPr>
          <p:spPr>
            <a:xfrm>
              <a:off x="5442853" y="3953691"/>
              <a:ext cx="0" cy="149352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EE17184-DE99-61D5-B2AE-3AF064D68301}"/>
                </a:ext>
              </a:extLst>
            </p:cNvPr>
            <p:cNvSpPr txBox="1"/>
            <p:nvPr/>
          </p:nvSpPr>
          <p:spPr>
            <a:xfrm>
              <a:off x="4883148" y="3086655"/>
              <a:ext cx="1119409" cy="646331"/>
            </a:xfrm>
            <a:prstGeom prst="rect">
              <a:avLst/>
            </a:prstGeom>
            <a:noFill/>
          </p:spPr>
          <p:txBody>
            <a:bodyPr wrap="none" rtlCol="0">
              <a:spAutoFit/>
            </a:bodyPr>
            <a:lstStyle/>
            <a:p>
              <a:pPr algn="ctr"/>
              <a:r>
                <a:rPr lang="es-ES_tradnl" dirty="0">
                  <a:solidFill>
                    <a:srgbClr val="00B050"/>
                  </a:solidFill>
                </a:rPr>
                <a:t> Global</a:t>
              </a:r>
            </a:p>
            <a:p>
              <a:pPr algn="ctr"/>
              <a:r>
                <a:rPr lang="es-ES_tradnl" dirty="0" err="1">
                  <a:solidFill>
                    <a:srgbClr val="00B050"/>
                  </a:solidFill>
                </a:rPr>
                <a:t>Threshold</a:t>
              </a:r>
              <a:endParaRPr lang="es-ES_tradnl" dirty="0">
                <a:solidFill>
                  <a:srgbClr val="00B050"/>
                </a:solidFill>
              </a:endParaRPr>
            </a:p>
          </p:txBody>
        </p:sp>
      </p:grpSp>
      <p:sp>
        <p:nvSpPr>
          <p:cNvPr id="2" name="Rectangle 1">
            <a:extLst>
              <a:ext uri="{FF2B5EF4-FFF2-40B4-BE49-F238E27FC236}">
                <a16:creationId xmlns:a16="http://schemas.microsoft.com/office/drawing/2014/main" id="{974D201C-7F5E-38CB-87B5-C72849903F2E}"/>
              </a:ext>
            </a:extLst>
          </p:cNvPr>
          <p:cNvSpPr/>
          <p:nvPr/>
        </p:nvSpPr>
        <p:spPr>
          <a:xfrm>
            <a:off x="1203960" y="5913674"/>
            <a:ext cx="9265920" cy="2675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3" name="TextBox 12">
            <a:extLst>
              <a:ext uri="{FF2B5EF4-FFF2-40B4-BE49-F238E27FC236}">
                <a16:creationId xmlns:a16="http://schemas.microsoft.com/office/drawing/2014/main" id="{03FEEEB3-04AD-D73B-1D72-DD764CBF6D23}"/>
              </a:ext>
            </a:extLst>
          </p:cNvPr>
          <p:cNvSpPr txBox="1"/>
          <p:nvPr/>
        </p:nvSpPr>
        <p:spPr>
          <a:xfrm>
            <a:off x="6690939" y="979776"/>
            <a:ext cx="3500150" cy="461665"/>
          </a:xfrm>
          <a:prstGeom prst="rect">
            <a:avLst/>
          </a:prstGeom>
          <a:noFill/>
          <a:ln>
            <a:noFill/>
          </a:ln>
        </p:spPr>
        <p:txBody>
          <a:bodyPr wrap="square" rtlCol="0">
            <a:spAutoFit/>
          </a:bodyPr>
          <a:lstStyle/>
          <a:p>
            <a:r>
              <a:rPr lang="en-US" sz="2400" dirty="0">
                <a:solidFill>
                  <a:schemeClr val="accent1"/>
                </a:solidFill>
                <a:latin typeface="Gill Sans MT" panose="020B0502020104020203" pitchFamily="34" charset="77"/>
              </a:rPr>
              <a:t>POSITIVE PAIRS</a:t>
            </a:r>
          </a:p>
        </p:txBody>
      </p:sp>
      <p:sp>
        <p:nvSpPr>
          <p:cNvPr id="14" name="TextBox 13">
            <a:extLst>
              <a:ext uri="{FF2B5EF4-FFF2-40B4-BE49-F238E27FC236}">
                <a16:creationId xmlns:a16="http://schemas.microsoft.com/office/drawing/2014/main" id="{83A86E38-8279-7E34-94C9-4B8BF221A4F1}"/>
              </a:ext>
            </a:extLst>
          </p:cNvPr>
          <p:cNvSpPr txBox="1"/>
          <p:nvPr/>
        </p:nvSpPr>
        <p:spPr>
          <a:xfrm>
            <a:off x="1942702" y="979776"/>
            <a:ext cx="3500150" cy="461665"/>
          </a:xfrm>
          <a:prstGeom prst="rect">
            <a:avLst/>
          </a:prstGeom>
          <a:noFill/>
          <a:ln>
            <a:noFill/>
          </a:ln>
        </p:spPr>
        <p:txBody>
          <a:bodyPr wrap="square" rtlCol="0">
            <a:spAutoFit/>
          </a:bodyPr>
          <a:lstStyle/>
          <a:p>
            <a:pPr algn="r"/>
            <a:r>
              <a:rPr lang="en-US" sz="2400" dirty="0">
                <a:solidFill>
                  <a:schemeClr val="accent1"/>
                </a:solidFill>
                <a:latin typeface="Gill Sans MT" panose="020B0502020104020203" pitchFamily="34" charset="77"/>
              </a:rPr>
              <a:t>NEGATIVE PAIRS</a:t>
            </a:r>
          </a:p>
        </p:txBody>
      </p:sp>
      <p:sp>
        <p:nvSpPr>
          <p:cNvPr id="20" name="Google Shape;230;p31">
            <a:extLst>
              <a:ext uri="{FF2B5EF4-FFF2-40B4-BE49-F238E27FC236}">
                <a16:creationId xmlns:a16="http://schemas.microsoft.com/office/drawing/2014/main" id="{D3C0547C-1A62-6001-FC68-B9F5102BE9E2}"/>
              </a:ext>
            </a:extLst>
          </p:cNvPr>
          <p:cNvSpPr txBox="1">
            <a:spLocks noGrp="1"/>
          </p:cNvSpPr>
          <p:nvPr>
            <p:ph type="title"/>
          </p:nvPr>
        </p:nvSpPr>
        <p:spPr>
          <a:xfrm>
            <a:off x="156520" y="133912"/>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An examples with faces…</a:t>
            </a:r>
            <a:endParaRPr dirty="0">
              <a:solidFill>
                <a:schemeClr val="accent2"/>
              </a:solidFill>
              <a:latin typeface="Gill Sans MT" panose="020B0502020104020203" pitchFamily="34" charset="77"/>
            </a:endParaRPr>
          </a:p>
        </p:txBody>
      </p:sp>
      <p:sp>
        <p:nvSpPr>
          <p:cNvPr id="5" name="Freeform 4">
            <a:extLst>
              <a:ext uri="{FF2B5EF4-FFF2-40B4-BE49-F238E27FC236}">
                <a16:creationId xmlns:a16="http://schemas.microsoft.com/office/drawing/2014/main" id="{DB58C3CD-A968-FC3A-9184-9DA868B2C547}"/>
              </a:ext>
            </a:extLst>
          </p:cNvPr>
          <p:cNvSpPr/>
          <p:nvPr/>
        </p:nvSpPr>
        <p:spPr>
          <a:xfrm>
            <a:off x="3062957" y="1921567"/>
            <a:ext cx="2749043" cy="3713919"/>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Freeform 5">
            <a:extLst>
              <a:ext uri="{FF2B5EF4-FFF2-40B4-BE49-F238E27FC236}">
                <a16:creationId xmlns:a16="http://schemas.microsoft.com/office/drawing/2014/main" id="{17F6735F-2126-E9A7-CF7F-F0DBB569BA4F}"/>
              </a:ext>
            </a:extLst>
          </p:cNvPr>
          <p:cNvSpPr/>
          <p:nvPr/>
        </p:nvSpPr>
        <p:spPr>
          <a:xfrm flipH="1">
            <a:off x="2842209" y="4186279"/>
            <a:ext cx="6074232" cy="1422262"/>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00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D10191D3-0084-240F-FD0A-1A6B0F1866B2}"/>
              </a:ext>
            </a:extLst>
          </p:cNvPr>
          <p:cNvSpPr txBox="1"/>
          <p:nvPr/>
        </p:nvSpPr>
        <p:spPr>
          <a:xfrm>
            <a:off x="4392575" y="1985550"/>
            <a:ext cx="3500150" cy="461665"/>
          </a:xfrm>
          <a:prstGeom prst="rect">
            <a:avLst/>
          </a:prstGeom>
          <a:noFill/>
          <a:ln>
            <a:noFill/>
          </a:ln>
        </p:spPr>
        <p:txBody>
          <a:bodyPr wrap="square" rtlCol="0">
            <a:spAutoFit/>
          </a:bodyPr>
          <a:lstStyle/>
          <a:p>
            <a:pPr algn="ctr"/>
            <a:r>
              <a:rPr lang="en-US" sz="2400" dirty="0">
                <a:solidFill>
                  <a:srgbClr val="0000FF"/>
                </a:solidFill>
                <a:latin typeface="Gill Sans MT" panose="020B0502020104020203" pitchFamily="34" charset="77"/>
              </a:rPr>
              <a:t>Caucasian</a:t>
            </a:r>
          </a:p>
        </p:txBody>
      </p:sp>
      <p:sp>
        <p:nvSpPr>
          <p:cNvPr id="10" name="TextBox 9">
            <a:extLst>
              <a:ext uri="{FF2B5EF4-FFF2-40B4-BE49-F238E27FC236}">
                <a16:creationId xmlns:a16="http://schemas.microsoft.com/office/drawing/2014/main" id="{5FC0AFCB-5640-2F3D-7FAB-A735F0CA43CD}"/>
              </a:ext>
            </a:extLst>
          </p:cNvPr>
          <p:cNvSpPr txBox="1"/>
          <p:nvPr/>
        </p:nvSpPr>
        <p:spPr>
          <a:xfrm>
            <a:off x="4426437" y="1545965"/>
            <a:ext cx="3500150" cy="461665"/>
          </a:xfrm>
          <a:prstGeom prst="rect">
            <a:avLst/>
          </a:prstGeom>
          <a:noFill/>
          <a:ln>
            <a:noFill/>
          </a:ln>
        </p:spPr>
        <p:txBody>
          <a:bodyPr wrap="square" rtlCol="0">
            <a:spAutoFit/>
          </a:bodyPr>
          <a:lstStyle/>
          <a:p>
            <a:pPr algn="ctr"/>
            <a:r>
              <a:rPr lang="en-US" sz="2400" dirty="0">
                <a:solidFill>
                  <a:srgbClr val="00B050"/>
                </a:solidFill>
                <a:latin typeface="Gill Sans MT" panose="020B0502020104020203" pitchFamily="34" charset="77"/>
              </a:rPr>
              <a:t>Global</a:t>
            </a:r>
          </a:p>
        </p:txBody>
      </p:sp>
      <p:sp>
        <p:nvSpPr>
          <p:cNvPr id="3" name="Freeform 2">
            <a:extLst>
              <a:ext uri="{FF2B5EF4-FFF2-40B4-BE49-F238E27FC236}">
                <a16:creationId xmlns:a16="http://schemas.microsoft.com/office/drawing/2014/main" id="{A3A21D23-C5B0-2C74-8512-8531EA2345BB}"/>
              </a:ext>
            </a:extLst>
          </p:cNvPr>
          <p:cNvSpPr/>
          <p:nvPr/>
        </p:nvSpPr>
        <p:spPr>
          <a:xfrm>
            <a:off x="3062956" y="3073685"/>
            <a:ext cx="4925891" cy="2561801"/>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Freeform 3">
            <a:extLst>
              <a:ext uri="{FF2B5EF4-FFF2-40B4-BE49-F238E27FC236}">
                <a16:creationId xmlns:a16="http://schemas.microsoft.com/office/drawing/2014/main" id="{916238F4-15F2-DCA9-47BB-78D43179F8DC}"/>
              </a:ext>
            </a:extLst>
          </p:cNvPr>
          <p:cNvSpPr/>
          <p:nvPr/>
        </p:nvSpPr>
        <p:spPr>
          <a:xfrm flipH="1">
            <a:off x="2842207" y="4076991"/>
            <a:ext cx="6460817" cy="1531550"/>
          </a:xfrm>
          <a:custGeom>
            <a:avLst/>
            <a:gdLst>
              <a:gd name="connsiteX0" fmla="*/ 0 w 4010297"/>
              <a:gd name="connsiteY0" fmla="*/ 2473458 h 2487883"/>
              <a:gd name="connsiteX1" fmla="*/ 117566 w 4010297"/>
              <a:gd name="connsiteY1" fmla="*/ 2342829 h 2487883"/>
              <a:gd name="connsiteX2" fmla="*/ 365760 w 4010297"/>
              <a:gd name="connsiteY2" fmla="*/ 1441492 h 2487883"/>
              <a:gd name="connsiteX3" fmla="*/ 627017 w 4010297"/>
              <a:gd name="connsiteY3" fmla="*/ 370338 h 2487883"/>
              <a:gd name="connsiteX4" fmla="*/ 901337 w 4010297"/>
              <a:gd name="connsiteY4" fmla="*/ 4578 h 2487883"/>
              <a:gd name="connsiteX5" fmla="*/ 1175657 w 4010297"/>
              <a:gd name="connsiteY5" fmla="*/ 239709 h 2487883"/>
              <a:gd name="connsiteX6" fmla="*/ 1685109 w 4010297"/>
              <a:gd name="connsiteY6" fmla="*/ 1232487 h 2487883"/>
              <a:gd name="connsiteX7" fmla="*/ 2272937 w 4010297"/>
              <a:gd name="connsiteY7" fmla="*/ 2055447 h 2487883"/>
              <a:gd name="connsiteX8" fmla="*/ 3069771 w 4010297"/>
              <a:gd name="connsiteY8" fmla="*/ 2421207 h 2487883"/>
              <a:gd name="connsiteX9" fmla="*/ 4010297 w 4010297"/>
              <a:gd name="connsiteY9" fmla="*/ 2486521 h 248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0297" h="2487883">
                <a:moveTo>
                  <a:pt x="0" y="2473458"/>
                </a:moveTo>
                <a:cubicBezTo>
                  <a:pt x="28303" y="2494140"/>
                  <a:pt x="56606" y="2514823"/>
                  <a:pt x="117566" y="2342829"/>
                </a:cubicBezTo>
                <a:cubicBezTo>
                  <a:pt x="178526" y="2170835"/>
                  <a:pt x="280852" y="1770240"/>
                  <a:pt x="365760" y="1441492"/>
                </a:cubicBezTo>
                <a:cubicBezTo>
                  <a:pt x="450668" y="1112744"/>
                  <a:pt x="537754" y="609824"/>
                  <a:pt x="627017" y="370338"/>
                </a:cubicBezTo>
                <a:cubicBezTo>
                  <a:pt x="716280" y="130852"/>
                  <a:pt x="809897" y="26349"/>
                  <a:pt x="901337" y="4578"/>
                </a:cubicBezTo>
                <a:cubicBezTo>
                  <a:pt x="992777" y="-17193"/>
                  <a:pt x="1045028" y="35058"/>
                  <a:pt x="1175657" y="239709"/>
                </a:cubicBezTo>
                <a:cubicBezTo>
                  <a:pt x="1306286" y="444360"/>
                  <a:pt x="1502229" y="929864"/>
                  <a:pt x="1685109" y="1232487"/>
                </a:cubicBezTo>
                <a:cubicBezTo>
                  <a:pt x="1867989" y="1535110"/>
                  <a:pt x="2042160" y="1857327"/>
                  <a:pt x="2272937" y="2055447"/>
                </a:cubicBezTo>
                <a:cubicBezTo>
                  <a:pt x="2503714" y="2253567"/>
                  <a:pt x="2780211" y="2349361"/>
                  <a:pt x="3069771" y="2421207"/>
                </a:cubicBezTo>
                <a:cubicBezTo>
                  <a:pt x="3359331" y="2493053"/>
                  <a:pt x="3684814" y="2489787"/>
                  <a:pt x="4010297" y="2486521"/>
                </a:cubicBezTo>
              </a:path>
            </a:pathLst>
          </a:cu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958D178-EEE7-509B-0872-45C24137DF4E}"/>
              </a:ext>
            </a:extLst>
          </p:cNvPr>
          <p:cNvSpPr txBox="1"/>
          <p:nvPr/>
        </p:nvSpPr>
        <p:spPr>
          <a:xfrm>
            <a:off x="4392575" y="2420737"/>
            <a:ext cx="3500150" cy="461665"/>
          </a:xfrm>
          <a:prstGeom prst="rect">
            <a:avLst/>
          </a:prstGeom>
          <a:noFill/>
          <a:ln>
            <a:noFill/>
          </a:ln>
        </p:spPr>
        <p:txBody>
          <a:bodyPr wrap="square" rtlCol="0">
            <a:spAutoFit/>
          </a:bodyPr>
          <a:lstStyle/>
          <a:p>
            <a:pPr algn="ctr"/>
            <a:r>
              <a:rPr lang="en-US" sz="2400" dirty="0">
                <a:solidFill>
                  <a:srgbClr val="FF0000"/>
                </a:solidFill>
                <a:latin typeface="Gill Sans MT" panose="020B0502020104020203" pitchFamily="34" charset="77"/>
              </a:rPr>
              <a:t>Afro-American</a:t>
            </a:r>
          </a:p>
        </p:txBody>
      </p:sp>
      <p:cxnSp>
        <p:nvCxnSpPr>
          <p:cNvPr id="15" name="Straight Connector 14">
            <a:extLst>
              <a:ext uri="{FF2B5EF4-FFF2-40B4-BE49-F238E27FC236}">
                <a16:creationId xmlns:a16="http://schemas.microsoft.com/office/drawing/2014/main" id="{A6AF3E34-FB1C-C60D-27E4-EFB2D22344CA}"/>
              </a:ext>
            </a:extLst>
          </p:cNvPr>
          <p:cNvCxnSpPr>
            <a:cxnSpLocks/>
          </p:cNvCxnSpPr>
          <p:nvPr/>
        </p:nvCxnSpPr>
        <p:spPr>
          <a:xfrm>
            <a:off x="5035321" y="2427354"/>
            <a:ext cx="0" cy="3415029"/>
          </a:xfrm>
          <a:prstGeom prst="line">
            <a:avLst/>
          </a:prstGeom>
          <a:ln w="44450">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F09618C-2C18-6313-4D69-32DD3B694227}"/>
              </a:ext>
            </a:extLst>
          </p:cNvPr>
          <p:cNvGrpSpPr/>
          <p:nvPr/>
        </p:nvGrpSpPr>
        <p:grpSpPr>
          <a:xfrm>
            <a:off x="5815019" y="3202292"/>
            <a:ext cx="1604093" cy="3383224"/>
            <a:chOff x="5868027" y="3202292"/>
            <a:chExt cx="1604093" cy="3383224"/>
          </a:xfrm>
        </p:grpSpPr>
        <p:cxnSp>
          <p:nvCxnSpPr>
            <p:cNvPr id="12" name="Straight Connector 11">
              <a:extLst>
                <a:ext uri="{FF2B5EF4-FFF2-40B4-BE49-F238E27FC236}">
                  <a16:creationId xmlns:a16="http://schemas.microsoft.com/office/drawing/2014/main" id="{0BFBFCAC-7B11-91BE-97B3-D0FAC5D8F556}"/>
                </a:ext>
              </a:extLst>
            </p:cNvPr>
            <p:cNvCxnSpPr>
              <a:cxnSpLocks/>
            </p:cNvCxnSpPr>
            <p:nvPr/>
          </p:nvCxnSpPr>
          <p:spPr>
            <a:xfrm>
              <a:off x="5972514" y="3202292"/>
              <a:ext cx="0" cy="2640091"/>
            </a:xfrm>
            <a:prstGeom prst="line">
              <a:avLst/>
            </a:prstGeom>
            <a:ln w="444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6B322-4A4E-4D7B-A8E7-71586A865714}"/>
                </a:ext>
              </a:extLst>
            </p:cNvPr>
            <p:cNvSpPr txBox="1"/>
            <p:nvPr/>
          </p:nvSpPr>
          <p:spPr>
            <a:xfrm>
              <a:off x="5868027" y="5939185"/>
              <a:ext cx="1604093" cy="646331"/>
            </a:xfrm>
            <a:prstGeom prst="rect">
              <a:avLst/>
            </a:prstGeom>
            <a:noFill/>
          </p:spPr>
          <p:txBody>
            <a:bodyPr wrap="none" rtlCol="0">
              <a:spAutoFit/>
            </a:bodyPr>
            <a:lstStyle/>
            <a:p>
              <a:r>
                <a:rPr lang="en-US" dirty="0">
                  <a:solidFill>
                    <a:srgbClr val="FF0000"/>
                  </a:solidFill>
                </a:rPr>
                <a:t>Threshold for </a:t>
              </a:r>
            </a:p>
            <a:p>
              <a:r>
                <a:rPr lang="en-US" dirty="0">
                  <a:solidFill>
                    <a:srgbClr val="FF0000"/>
                  </a:solidFill>
                </a:rPr>
                <a:t>Afro-American</a:t>
              </a:r>
            </a:p>
          </p:txBody>
        </p:sp>
      </p:grpSp>
      <p:sp>
        <p:nvSpPr>
          <p:cNvPr id="19" name="TextBox 18">
            <a:extLst>
              <a:ext uri="{FF2B5EF4-FFF2-40B4-BE49-F238E27FC236}">
                <a16:creationId xmlns:a16="http://schemas.microsoft.com/office/drawing/2014/main" id="{542C666B-1F41-4B80-C975-D9CDD14585B2}"/>
              </a:ext>
            </a:extLst>
          </p:cNvPr>
          <p:cNvSpPr txBox="1"/>
          <p:nvPr/>
        </p:nvSpPr>
        <p:spPr>
          <a:xfrm>
            <a:off x="3602201" y="5922513"/>
            <a:ext cx="1492845" cy="646331"/>
          </a:xfrm>
          <a:prstGeom prst="rect">
            <a:avLst/>
          </a:prstGeom>
          <a:noFill/>
        </p:spPr>
        <p:txBody>
          <a:bodyPr wrap="none" rtlCol="0">
            <a:spAutoFit/>
          </a:bodyPr>
          <a:lstStyle/>
          <a:p>
            <a:pPr algn="r"/>
            <a:r>
              <a:rPr lang="en-US" dirty="0">
                <a:solidFill>
                  <a:srgbClr val="0000FF"/>
                </a:solidFill>
              </a:rPr>
              <a:t>Threshold for </a:t>
            </a:r>
          </a:p>
          <a:p>
            <a:pPr algn="r"/>
            <a:r>
              <a:rPr lang="en-US" dirty="0">
                <a:solidFill>
                  <a:srgbClr val="0000FF"/>
                </a:solidFill>
              </a:rPr>
              <a:t>Caucasian</a:t>
            </a:r>
          </a:p>
        </p:txBody>
      </p:sp>
      <p:grpSp>
        <p:nvGrpSpPr>
          <p:cNvPr id="22" name="Group 21">
            <a:extLst>
              <a:ext uri="{FF2B5EF4-FFF2-40B4-BE49-F238E27FC236}">
                <a16:creationId xmlns:a16="http://schemas.microsoft.com/office/drawing/2014/main" id="{2FE14678-AFE2-25E2-498F-58FA4CADF23B}"/>
              </a:ext>
            </a:extLst>
          </p:cNvPr>
          <p:cNvGrpSpPr/>
          <p:nvPr/>
        </p:nvGrpSpPr>
        <p:grpSpPr>
          <a:xfrm>
            <a:off x="9763295" y="5190016"/>
            <a:ext cx="4305005" cy="830997"/>
            <a:chOff x="9763295" y="5190016"/>
            <a:chExt cx="4305005" cy="830997"/>
          </a:xfrm>
        </p:grpSpPr>
        <p:sp>
          <p:nvSpPr>
            <p:cNvPr id="23" name="TextBox 22">
              <a:extLst>
                <a:ext uri="{FF2B5EF4-FFF2-40B4-BE49-F238E27FC236}">
                  <a16:creationId xmlns:a16="http://schemas.microsoft.com/office/drawing/2014/main" id="{487109C3-8484-EAE9-4F3F-2B369F24F90C}"/>
                </a:ext>
              </a:extLst>
            </p:cNvPr>
            <p:cNvSpPr txBox="1"/>
            <p:nvPr/>
          </p:nvSpPr>
          <p:spPr>
            <a:xfrm>
              <a:off x="10568150" y="5190016"/>
              <a:ext cx="3500150" cy="830997"/>
            </a:xfrm>
            <a:prstGeom prst="rect">
              <a:avLst/>
            </a:prstGeom>
            <a:noFill/>
            <a:ln>
              <a:noFill/>
            </a:ln>
          </p:spPr>
          <p:txBody>
            <a:bodyPr wrap="square" rtlCol="0">
              <a:spAutoFit/>
            </a:bodyPr>
            <a:lstStyle/>
            <a:p>
              <a:r>
                <a:rPr lang="en-US" sz="2400" dirty="0">
                  <a:solidFill>
                    <a:schemeClr val="tx1">
                      <a:lumMod val="65000"/>
                      <a:lumOff val="35000"/>
                    </a:schemeClr>
                  </a:solidFill>
                  <a:latin typeface="Gill Sans MT" panose="020B0502020104020203" pitchFamily="34" charset="77"/>
                </a:rPr>
                <a:t>matching </a:t>
              </a:r>
            </a:p>
            <a:p>
              <a:r>
                <a:rPr lang="en-US" sz="2400" dirty="0">
                  <a:solidFill>
                    <a:schemeClr val="tx1">
                      <a:lumMod val="65000"/>
                      <a:lumOff val="35000"/>
                    </a:schemeClr>
                  </a:solidFill>
                  <a:latin typeface="Gill Sans MT" panose="020B0502020104020203" pitchFamily="34" charset="77"/>
                </a:rPr>
                <a:t>score</a:t>
              </a:r>
            </a:p>
          </p:txBody>
        </p:sp>
        <p:cxnSp>
          <p:nvCxnSpPr>
            <p:cNvPr id="24" name="Straight Arrow Connector 23">
              <a:extLst>
                <a:ext uri="{FF2B5EF4-FFF2-40B4-BE49-F238E27FC236}">
                  <a16:creationId xmlns:a16="http://schemas.microsoft.com/office/drawing/2014/main" id="{F2360469-11BF-74F7-0C52-9B2BE99FE63E}"/>
                </a:ext>
              </a:extLst>
            </p:cNvPr>
            <p:cNvCxnSpPr/>
            <p:nvPr/>
          </p:nvCxnSpPr>
          <p:spPr>
            <a:xfrm>
              <a:off x="9763295" y="5605514"/>
              <a:ext cx="7652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84272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1815882"/>
          </a:xfrm>
          <a:prstGeom prst="rect">
            <a:avLst/>
          </a:prstGeom>
          <a:noFill/>
        </p:spPr>
        <p:txBody>
          <a:bodyPr wrap="square" rtlCol="0">
            <a:spAutoFit/>
          </a:bodyPr>
          <a:lstStyle/>
          <a:p>
            <a:r>
              <a:rPr lang="en-AU" sz="1400" dirty="0" err="1">
                <a:solidFill>
                  <a:schemeClr val="tx1">
                    <a:lumMod val="65000"/>
                    <a:lumOff val="35000"/>
                  </a:schemeClr>
                </a:solidFill>
              </a:rPr>
              <a:t>Vangara</a:t>
            </a:r>
            <a:r>
              <a:rPr lang="en-AU" sz="1400" dirty="0">
                <a:solidFill>
                  <a:schemeClr val="tx1">
                    <a:lumMod val="65000"/>
                    <a:lumOff val="35000"/>
                  </a:schemeClr>
                </a:solidFill>
              </a:rPr>
              <a:t>, K., King, M. C., </a:t>
            </a:r>
            <a:r>
              <a:rPr lang="en-AU" sz="1400" dirty="0" err="1">
                <a:solidFill>
                  <a:schemeClr val="tx1">
                    <a:lumMod val="65000"/>
                    <a:lumOff val="35000"/>
                  </a:schemeClr>
                </a:solidFill>
              </a:rPr>
              <a:t>Albiero</a:t>
            </a:r>
            <a:r>
              <a:rPr lang="en-AU" sz="1400" dirty="0">
                <a:solidFill>
                  <a:schemeClr val="tx1">
                    <a:lumMod val="65000"/>
                    <a:lumOff val="35000"/>
                  </a:schemeClr>
                </a:solidFill>
              </a:rPr>
              <a:t>, V., &amp; Bowyer, K. (2019). Characterizing the variability in face recognition accuracy relative to race. In </a:t>
            </a:r>
            <a:r>
              <a:rPr lang="en-AU" sz="1400" i="1" dirty="0">
                <a:solidFill>
                  <a:schemeClr val="tx1">
                    <a:lumMod val="65000"/>
                    <a:lumOff val="35000"/>
                  </a:schemeClr>
                </a:solidFill>
              </a:rPr>
              <a:t>Proceedings of the IEEE/CVF Conference on Computer Vision and Pattern Recognition Workshops</a:t>
            </a:r>
          </a:p>
          <a:p>
            <a:endParaRPr lang="en-AU" sz="1400" i="1" dirty="0">
              <a:solidFill>
                <a:schemeClr val="tx1">
                  <a:lumMod val="65000"/>
                  <a:lumOff val="35000"/>
                </a:schemeClr>
              </a:solidFill>
            </a:endParaRPr>
          </a:p>
          <a:p>
            <a:r>
              <a:rPr lang="es-ES_tradnl" sz="140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https://arxiv.org/abs/1904.07325</a:t>
            </a:r>
            <a:r>
              <a:rPr lang="es-ES_tradnl" sz="1400" dirty="0">
                <a:solidFill>
                  <a:schemeClr val="tx1">
                    <a:lumMod val="65000"/>
                    <a:lumOff val="35000"/>
                  </a:schemeClr>
                </a:solidFill>
              </a:rPr>
              <a:t> </a:t>
            </a:r>
          </a:p>
        </p:txBody>
      </p:sp>
    </p:spTree>
    <p:extLst>
      <p:ext uri="{BB962C8B-B14F-4D97-AF65-F5344CB8AC3E}">
        <p14:creationId xmlns:p14="http://schemas.microsoft.com/office/powerpoint/2010/main" val="1315334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Another option... use demographic thresholds</a:t>
            </a:r>
            <a:endParaRPr dirty="0">
              <a:latin typeface="Gill Sans MT" panose="020B0502020104020203" pitchFamily="34" charset="77"/>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734401"/>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Gill Sans MT" panose="020B0502020104020203" pitchFamily="34" charset="77"/>
                  <a:ea typeface="Average"/>
                  <a:cs typeface="Average"/>
                  <a:sym typeface="Average"/>
                </a:rPr>
                <a:t>Demographic group-based threshold selection</a:t>
              </a:r>
              <a:endParaRPr sz="1333">
                <a:solidFill>
                  <a:srgbClr val="FFFFFF"/>
                </a:solidFill>
                <a:latin typeface="Gill Sans MT" panose="020B0502020104020203" pitchFamily="34" charset="77"/>
              </a:endParaRPr>
            </a:p>
          </p:txBody>
        </p:sp>
      </p:gr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4"/>
          <a:stretch>
            <a:fillRect/>
          </a:stretch>
        </p:blipFill>
        <p:spPr>
          <a:xfrm>
            <a:off x="2146300" y="782320"/>
            <a:ext cx="7899400" cy="5537200"/>
          </a:xfrm>
          <a:prstGeom prst="rect">
            <a:avLst/>
          </a:prstGeom>
        </p:spPr>
      </p:pic>
      <p:grpSp>
        <p:nvGrpSpPr>
          <p:cNvPr id="4" name="Group 3">
            <a:extLst>
              <a:ext uri="{FF2B5EF4-FFF2-40B4-BE49-F238E27FC236}">
                <a16:creationId xmlns:a16="http://schemas.microsoft.com/office/drawing/2014/main" id="{A419D959-5616-132C-8C21-06DE62A8551F}"/>
              </a:ext>
            </a:extLst>
          </p:cNvPr>
          <p:cNvGrpSpPr/>
          <p:nvPr/>
        </p:nvGrpSpPr>
        <p:grpSpPr>
          <a:xfrm>
            <a:off x="4591666" y="2538484"/>
            <a:ext cx="1012749" cy="3868389"/>
            <a:chOff x="4340941" y="3569110"/>
            <a:chExt cx="445567" cy="1961535"/>
          </a:xfrm>
        </p:grpSpPr>
        <p:cxnSp>
          <p:nvCxnSpPr>
            <p:cNvPr id="3" name="Straight Connector 2">
              <a:extLst>
                <a:ext uri="{FF2B5EF4-FFF2-40B4-BE49-F238E27FC236}">
                  <a16:creationId xmlns:a16="http://schemas.microsoft.com/office/drawing/2014/main" id="{8930F02C-62D7-4BE5-2902-899F56A68450}"/>
                </a:ext>
              </a:extLst>
            </p:cNvPr>
            <p:cNvCxnSpPr>
              <a:cxnSpLocks/>
            </p:cNvCxnSpPr>
            <p:nvPr/>
          </p:nvCxnSpPr>
          <p:spPr>
            <a:xfrm>
              <a:off x="4786508" y="4191940"/>
              <a:ext cx="0" cy="1338705"/>
            </a:xfrm>
            <a:prstGeom prst="line">
              <a:avLst/>
            </a:prstGeom>
            <a:ln w="444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AD6A4A-065B-ED93-9D06-BBFACC1F51A2}"/>
                </a:ext>
              </a:extLst>
            </p:cNvPr>
            <p:cNvCxnSpPr/>
            <p:nvPr/>
          </p:nvCxnSpPr>
          <p:spPr>
            <a:xfrm>
              <a:off x="4340941" y="3569110"/>
              <a:ext cx="0" cy="1961535"/>
            </a:xfrm>
            <a:prstGeom prst="line">
              <a:avLst/>
            </a:prstGeom>
            <a:ln w="44450">
              <a:solidFill>
                <a:srgbClr val="2F356A"/>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D409898-B385-39C5-B6D1-27BB0D06DC90}"/>
              </a:ext>
            </a:extLst>
          </p:cNvPr>
          <p:cNvGrpSpPr/>
          <p:nvPr/>
        </p:nvGrpSpPr>
        <p:grpSpPr>
          <a:xfrm>
            <a:off x="3876498" y="1743678"/>
            <a:ext cx="2681321" cy="1894496"/>
            <a:chOff x="3876498" y="1743678"/>
            <a:chExt cx="2681321" cy="1894496"/>
          </a:xfrm>
        </p:grpSpPr>
        <p:sp>
          <p:nvSpPr>
            <p:cNvPr id="5" name="TextBox 4">
              <a:extLst>
                <a:ext uri="{FF2B5EF4-FFF2-40B4-BE49-F238E27FC236}">
                  <a16:creationId xmlns:a16="http://schemas.microsoft.com/office/drawing/2014/main" id="{3567E6CB-0C6A-8368-7595-F9043CD335CD}"/>
                </a:ext>
              </a:extLst>
            </p:cNvPr>
            <p:cNvSpPr txBox="1"/>
            <p:nvPr/>
          </p:nvSpPr>
          <p:spPr>
            <a:xfrm>
              <a:off x="4761173" y="2991843"/>
              <a:ext cx="1796646" cy="646331"/>
            </a:xfrm>
            <a:prstGeom prst="rect">
              <a:avLst/>
            </a:prstGeom>
            <a:noFill/>
          </p:spPr>
          <p:txBody>
            <a:bodyPr wrap="none" rtlCol="0">
              <a:spAutoFit/>
            </a:bodyPr>
            <a:lstStyle/>
            <a:p>
              <a:pPr algn="ctr"/>
              <a:r>
                <a:rPr lang="en-US" dirty="0">
                  <a:solidFill>
                    <a:schemeClr val="accent2">
                      <a:lumMod val="75000"/>
                    </a:schemeClr>
                  </a:solidFill>
                </a:rPr>
                <a:t>Threshold for </a:t>
              </a:r>
            </a:p>
            <a:p>
              <a:pPr algn="ctr"/>
              <a:r>
                <a:rPr lang="en-US" dirty="0">
                  <a:solidFill>
                    <a:schemeClr val="accent2">
                      <a:lumMod val="75000"/>
                    </a:schemeClr>
                  </a:solidFill>
                </a:rPr>
                <a:t>African American</a:t>
              </a:r>
            </a:p>
          </p:txBody>
        </p:sp>
        <p:sp>
          <p:nvSpPr>
            <p:cNvPr id="15" name="TextBox 14">
              <a:extLst>
                <a:ext uri="{FF2B5EF4-FFF2-40B4-BE49-F238E27FC236}">
                  <a16:creationId xmlns:a16="http://schemas.microsoft.com/office/drawing/2014/main" id="{98923BE7-60AE-7AAB-3B7A-67F8EC01046E}"/>
                </a:ext>
              </a:extLst>
            </p:cNvPr>
            <p:cNvSpPr txBox="1"/>
            <p:nvPr/>
          </p:nvSpPr>
          <p:spPr>
            <a:xfrm>
              <a:off x="3876498" y="1743678"/>
              <a:ext cx="1492845" cy="646331"/>
            </a:xfrm>
            <a:prstGeom prst="rect">
              <a:avLst/>
            </a:prstGeom>
            <a:noFill/>
          </p:spPr>
          <p:txBody>
            <a:bodyPr wrap="none" rtlCol="0">
              <a:spAutoFit/>
            </a:bodyPr>
            <a:lstStyle/>
            <a:p>
              <a:pPr algn="ctr"/>
              <a:r>
                <a:rPr lang="en-US" dirty="0">
                  <a:solidFill>
                    <a:srgbClr val="2F356A"/>
                  </a:solidFill>
                </a:rPr>
                <a:t>Threshold for </a:t>
              </a:r>
            </a:p>
            <a:p>
              <a:pPr algn="ctr"/>
              <a:r>
                <a:rPr lang="en-US" dirty="0">
                  <a:solidFill>
                    <a:srgbClr val="2F356A"/>
                  </a:solidFill>
                </a:rPr>
                <a:t>Caucasian</a:t>
              </a:r>
            </a:p>
          </p:txBody>
        </p:sp>
      </p:grpSp>
      <p:sp>
        <p:nvSpPr>
          <p:cNvPr id="2" name="Rectangle 1">
            <a:extLst>
              <a:ext uri="{FF2B5EF4-FFF2-40B4-BE49-F238E27FC236}">
                <a16:creationId xmlns:a16="http://schemas.microsoft.com/office/drawing/2014/main" id="{7FD78646-4056-40BA-F4A1-870D04D69078}"/>
              </a:ext>
            </a:extLst>
          </p:cNvPr>
          <p:cNvSpPr/>
          <p:nvPr/>
        </p:nvSpPr>
        <p:spPr>
          <a:xfrm>
            <a:off x="0" y="6496704"/>
            <a:ext cx="285270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 &amp; Vitor </a:t>
            </a:r>
            <a:r>
              <a:rPr lang="en-US" sz="1400" dirty="0" err="1">
                <a:solidFill>
                  <a:schemeClr val="bg1">
                    <a:lumMod val="50000"/>
                  </a:schemeClr>
                </a:solidFill>
                <a:latin typeface="Gill Sans MT" panose="020B0502020104020203" pitchFamily="34" charset="77"/>
              </a:rPr>
              <a:t>Albeiro</a:t>
            </a:r>
            <a:endParaRPr lang="en-US" sz="1400" dirty="0">
              <a:solidFill>
                <a:schemeClr val="bg1">
                  <a:lumMod val="50000"/>
                </a:schemeClr>
              </a:solidFill>
              <a:latin typeface="Gill Sans MT" panose="020B0502020104020203" pitchFamily="34" charset="77"/>
            </a:endParaRPr>
          </a:p>
        </p:txBody>
      </p:sp>
    </p:spTree>
    <p:extLst>
      <p:ext uri="{BB962C8B-B14F-4D97-AF65-F5344CB8AC3E}">
        <p14:creationId xmlns:p14="http://schemas.microsoft.com/office/powerpoint/2010/main" val="293231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Should we use demographics in operational settings?</a:t>
            </a:r>
            <a:endParaRPr dirty="0">
              <a:latin typeface="Gill Sans MT" panose="020B0502020104020203" pitchFamily="34" charset="77"/>
            </a:endParaRPr>
          </a:p>
        </p:txBody>
      </p:sp>
      <p:pic>
        <p:nvPicPr>
          <p:cNvPr id="307" name="Google Shape;307;p38" descr="biometric-exit-facial-recognition-cbp-nec"/>
          <p:cNvPicPr preferRelativeResize="0"/>
          <p:nvPr/>
        </p:nvPicPr>
        <p:blipFill rotWithShape="1">
          <a:blip r:embed="rId3">
            <a:alphaModFix/>
          </a:blip>
          <a:srcRect/>
          <a:stretch/>
        </p:blipFill>
        <p:spPr>
          <a:xfrm>
            <a:off x="5287481" y="1634809"/>
            <a:ext cx="6238763" cy="4646196"/>
          </a:xfrm>
          <a:prstGeom prst="rect">
            <a:avLst/>
          </a:prstGeom>
          <a:noFill/>
          <a:ln>
            <a:noFill/>
          </a:ln>
        </p:spPr>
      </p:pic>
      <p:sp>
        <p:nvSpPr>
          <p:cNvPr id="308" name="Google Shape;308;p38"/>
          <p:cNvSpPr txBox="1"/>
          <p:nvPr/>
        </p:nvSpPr>
        <p:spPr>
          <a:xfrm>
            <a:off x="184742" y="6457247"/>
            <a:ext cx="12036000" cy="410393"/>
          </a:xfrm>
          <a:prstGeom prst="rect">
            <a:avLst/>
          </a:prstGeom>
          <a:noFill/>
          <a:ln>
            <a:noFill/>
          </a:ln>
        </p:spPr>
        <p:txBody>
          <a:bodyPr spcFirstLastPara="1" wrap="square" lIns="121900" tIns="121900" rIns="121900" bIns="121900" anchor="t" anchorCtr="0">
            <a:spAutoFit/>
          </a:bodyPr>
          <a:lstStyle/>
          <a:p>
            <a:r>
              <a:rPr lang="en" sz="1067" dirty="0">
                <a:solidFill>
                  <a:schemeClr val="bg1">
                    <a:lumMod val="50000"/>
                  </a:schemeClr>
                </a:solidFill>
                <a:latin typeface="Gill Sans"/>
                <a:ea typeface="Gill Sans"/>
                <a:cs typeface="Gill Sans"/>
                <a:sym typeface="Gill Sans"/>
              </a:rPr>
              <a:t>Image retrieved from: https://</a:t>
            </a:r>
            <a:r>
              <a:rPr lang="en" sz="1067" dirty="0" err="1">
                <a:solidFill>
                  <a:schemeClr val="bg1">
                    <a:lumMod val="50000"/>
                  </a:schemeClr>
                </a:solidFill>
                <a:latin typeface="Gill Sans"/>
                <a:ea typeface="Gill Sans"/>
                <a:cs typeface="Gill Sans"/>
                <a:sym typeface="Gill Sans"/>
              </a:rPr>
              <a:t>www.biometricupdate.com</a:t>
            </a:r>
            <a:r>
              <a:rPr lang="en" sz="1067" dirty="0">
                <a:solidFill>
                  <a:schemeClr val="bg1">
                    <a:lumMod val="50000"/>
                  </a:schemeClr>
                </a:solidFill>
                <a:latin typeface="Gill Sans"/>
                <a:ea typeface="Gill Sans"/>
                <a:cs typeface="Gill Sans"/>
                <a:sym typeface="Gill Sans"/>
              </a:rPr>
              <a:t>/202007/u-s-homeland-security-biometrics-leaders-discuss-public-engagement-privacy-and-legislation</a:t>
            </a:r>
            <a:endParaRPr sz="1067" dirty="0">
              <a:solidFill>
                <a:schemeClr val="bg1">
                  <a:lumMod val="50000"/>
                </a:schemeClr>
              </a:solidFill>
              <a:latin typeface="Gill Sans"/>
              <a:ea typeface="Gill Sans"/>
              <a:cs typeface="Gill Sans"/>
              <a:sym typeface="Gill Sans"/>
            </a:endParaRPr>
          </a:p>
        </p:txBody>
      </p:sp>
      <p:sp>
        <p:nvSpPr>
          <p:cNvPr id="309" name="Google Shape;309;p38"/>
          <p:cNvSpPr txBox="1"/>
          <p:nvPr/>
        </p:nvSpPr>
        <p:spPr>
          <a:xfrm>
            <a:off x="248242" y="1615605"/>
            <a:ext cx="4681861" cy="2646261"/>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MT" panose="020B0502020104020203" pitchFamily="34" charset="77"/>
                <a:ea typeface="Gill Sans"/>
                <a:cs typeface="Gill Sans"/>
                <a:sym typeface="Gill Sans"/>
              </a:rPr>
              <a:t>Problem #1</a:t>
            </a:r>
            <a:r>
              <a:rPr lang="en" sz="1733" b="1" dirty="0">
                <a:solidFill>
                  <a:schemeClr val="dk1"/>
                </a:solidFill>
                <a:latin typeface="Gill Sans MT" panose="020B0502020104020203" pitchFamily="34" charset="77"/>
                <a:ea typeface="Gill Sans"/>
                <a:cs typeface="Gill Sans"/>
                <a:sym typeface="Gill Sans"/>
              </a:rPr>
              <a:t>: Defining the demographic group</a:t>
            </a:r>
            <a:endParaRPr sz="1733" b="1" dirty="0">
              <a:solidFill>
                <a:schemeClr val="dk1"/>
              </a:solidFill>
              <a:latin typeface="Gill Sans MT" panose="020B0502020104020203" pitchFamily="34" charset="77"/>
              <a:ea typeface="Gill Sans"/>
              <a:cs typeface="Gill Sans"/>
              <a:sym typeface="Gill Sans"/>
            </a:endParaRPr>
          </a:p>
          <a:p>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How specific should the group be? </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E.g.: only gender vs </a:t>
            </a:r>
            <a:r>
              <a:rPr lang="en" sz="1733" b="1" dirty="0" err="1">
                <a:solidFill>
                  <a:schemeClr val="dk1"/>
                </a:solidFill>
                <a:latin typeface="Gill Sans MT" panose="020B0502020104020203" pitchFamily="34" charset="77"/>
                <a:ea typeface="Gill Sans"/>
                <a:cs typeface="Gill Sans"/>
                <a:sym typeface="Gill Sans"/>
              </a:rPr>
              <a:t>gender+race+age</a:t>
            </a:r>
            <a:endParaRPr sz="1733" b="1" dirty="0">
              <a:solidFill>
                <a:schemeClr val="dk1"/>
              </a:solidFill>
              <a:latin typeface="Gill Sans MT" panose="020B0502020104020203" pitchFamily="34" charset="77"/>
              <a:ea typeface="Gill Sans"/>
              <a:cs typeface="Gill Sans"/>
              <a:sym typeface="Gill Sans"/>
            </a:endParaRPr>
          </a:p>
          <a:p>
            <a:pPr marL="609585"/>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In the case of race, how many should we define?</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(Requires an exhaustive list)</a:t>
            </a:r>
            <a:endParaRPr sz="1733" b="1" dirty="0">
              <a:solidFill>
                <a:schemeClr val="dk1"/>
              </a:solidFill>
              <a:latin typeface="Gill Sans MT" panose="020B0502020104020203" pitchFamily="34" charset="77"/>
              <a:ea typeface="Gill Sans"/>
              <a:cs typeface="Gill Sans"/>
              <a:sym typeface="Gill Sans"/>
            </a:endParaRPr>
          </a:p>
        </p:txBody>
      </p:sp>
      <p:sp>
        <p:nvSpPr>
          <p:cNvPr id="310" name="Google Shape;310;p38"/>
          <p:cNvSpPr txBox="1">
            <a:spLocks noGrp="1"/>
          </p:cNvSpPr>
          <p:nvPr>
            <p:ph type="sldNum" idx="12"/>
          </p:nvPr>
        </p:nvSpPr>
        <p:spPr>
          <a:xfrm>
            <a:off x="111171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25</a:t>
            </a:fld>
            <a:endParaRPr/>
          </a:p>
        </p:txBody>
      </p:sp>
      <p:sp>
        <p:nvSpPr>
          <p:cNvPr id="311" name="Google Shape;311;p38"/>
          <p:cNvSpPr txBox="1"/>
          <p:nvPr/>
        </p:nvSpPr>
        <p:spPr>
          <a:xfrm>
            <a:off x="-1682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0007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oup 3">
            <a:extLst>
              <a:ext uri="{FF2B5EF4-FFF2-40B4-BE49-F238E27FC236}">
                <a16:creationId xmlns:a16="http://schemas.microsoft.com/office/drawing/2014/main" id="{899E1174-95E4-5596-003D-22E82FB1972E}"/>
              </a:ext>
            </a:extLst>
          </p:cNvPr>
          <p:cNvGrpSpPr/>
          <p:nvPr/>
        </p:nvGrpSpPr>
        <p:grpSpPr>
          <a:xfrm>
            <a:off x="4643199" y="251014"/>
            <a:ext cx="4739148" cy="3222640"/>
            <a:chOff x="-412956" y="-152753"/>
            <a:chExt cx="4739148" cy="3222640"/>
          </a:xfrm>
        </p:grpSpPr>
        <p:pic>
          <p:nvPicPr>
            <p:cNvPr id="1026" name="Picture 2" descr="Speech balloon png images | PNGWing">
              <a:extLst>
                <a:ext uri="{FF2B5EF4-FFF2-40B4-BE49-F238E27FC236}">
                  <a16:creationId xmlns:a16="http://schemas.microsoft.com/office/drawing/2014/main" id="{958DED06-0170-0675-0AEA-C69E2A6E0F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12956" y="-152753"/>
              <a:ext cx="4739148" cy="322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8B1AF3-B32D-5230-DCAF-7422FC9C4881}"/>
                </a:ext>
              </a:extLst>
            </p:cNvPr>
            <p:cNvSpPr txBox="1"/>
            <p:nvPr/>
          </p:nvSpPr>
          <p:spPr>
            <a:xfrm>
              <a:off x="137437" y="434513"/>
              <a:ext cx="3607550" cy="1569660"/>
            </a:xfrm>
            <a:prstGeom prst="rect">
              <a:avLst/>
            </a:prstGeom>
            <a:noFill/>
          </p:spPr>
          <p:txBody>
            <a:bodyPr wrap="square" rtlCol="0">
              <a:spAutoFit/>
            </a:bodyPr>
            <a:lstStyle/>
            <a:p>
              <a:pPr algn="ctr"/>
              <a:r>
                <a:rPr lang="en-CL" sz="2400" dirty="0"/>
                <a:t>Excuse me Sir, our algorithm says that you are an afro-american male... </a:t>
              </a:r>
              <a:r>
                <a:rPr lang="en-US" sz="2400" dirty="0"/>
                <a:t>I</a:t>
              </a:r>
              <a:r>
                <a:rPr lang="en-CL" sz="2400" dirty="0"/>
                <a:t>s it OK with you?</a:t>
              </a:r>
            </a:p>
          </p:txBody>
        </p:sp>
      </p:grpSp>
      <p:grpSp>
        <p:nvGrpSpPr>
          <p:cNvPr id="5" name="Group 4">
            <a:extLst>
              <a:ext uri="{FF2B5EF4-FFF2-40B4-BE49-F238E27FC236}">
                <a16:creationId xmlns:a16="http://schemas.microsoft.com/office/drawing/2014/main" id="{256C27FA-B723-CC43-170F-4AE197807392}"/>
              </a:ext>
            </a:extLst>
          </p:cNvPr>
          <p:cNvGrpSpPr/>
          <p:nvPr/>
        </p:nvGrpSpPr>
        <p:grpSpPr>
          <a:xfrm>
            <a:off x="9589502" y="-368860"/>
            <a:ext cx="2796098" cy="2929353"/>
            <a:chOff x="-125108" y="226356"/>
            <a:chExt cx="4349614" cy="3745140"/>
          </a:xfrm>
        </p:grpSpPr>
        <p:pic>
          <p:nvPicPr>
            <p:cNvPr id="6" name="Picture 2" descr="Speech balloon png images | PNGWing">
              <a:extLst>
                <a:ext uri="{FF2B5EF4-FFF2-40B4-BE49-F238E27FC236}">
                  <a16:creationId xmlns:a16="http://schemas.microsoft.com/office/drawing/2014/main" id="{5B534327-C136-830F-6F92-8DC486CD8797}"/>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a:off x="-125108" y="498319"/>
              <a:ext cx="4349614" cy="34731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09CE3F-7273-97CF-7263-AE5385D9B909}"/>
                </a:ext>
              </a:extLst>
            </p:cNvPr>
            <p:cNvSpPr txBox="1"/>
            <p:nvPr/>
          </p:nvSpPr>
          <p:spPr>
            <a:xfrm>
              <a:off x="506872" y="226356"/>
              <a:ext cx="2994754" cy="2872468"/>
            </a:xfrm>
            <a:prstGeom prst="rect">
              <a:avLst/>
            </a:prstGeom>
            <a:noFill/>
          </p:spPr>
          <p:txBody>
            <a:bodyPr wrap="square" rtlCol="0">
              <a:spAutoFit/>
            </a:bodyPr>
            <a:lstStyle/>
            <a:p>
              <a:pPr algn="ctr"/>
              <a:endParaRPr lang="en-CL" sz="3200" dirty="0"/>
            </a:p>
            <a:p>
              <a:pPr algn="ctr"/>
              <a:r>
                <a:rPr lang="en-CL" sz="4400" dirty="0"/>
                <a:t>🤬</a:t>
              </a:r>
            </a:p>
            <a:p>
              <a:pPr algn="ctr"/>
              <a:r>
                <a:rPr lang="en-CL" sz="3200" dirty="0"/>
                <a:t>I’m Alaska Native</a:t>
              </a:r>
            </a:p>
          </p:txBody>
        </p:sp>
      </p:grpSp>
      <p:sp>
        <p:nvSpPr>
          <p:cNvPr id="10" name="Google Shape;319;p39">
            <a:extLst>
              <a:ext uri="{FF2B5EF4-FFF2-40B4-BE49-F238E27FC236}">
                <a16:creationId xmlns:a16="http://schemas.microsoft.com/office/drawing/2014/main" id="{B8DD80EC-D911-21C9-0F25-95A76B71D048}"/>
              </a:ext>
            </a:extLst>
          </p:cNvPr>
          <p:cNvSpPr txBox="1"/>
          <p:nvPr/>
        </p:nvSpPr>
        <p:spPr>
          <a:xfrm>
            <a:off x="259356" y="4425125"/>
            <a:ext cx="4739148"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11" name="Rectangle 10">
            <a:extLst>
              <a:ext uri="{FF2B5EF4-FFF2-40B4-BE49-F238E27FC236}">
                <a16:creationId xmlns:a16="http://schemas.microsoft.com/office/drawing/2014/main" id="{E8B6E729-6363-5A21-C3DB-24453FF5B5ED}"/>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grpSp>
        <p:nvGrpSpPr>
          <p:cNvPr id="13" name="Group 12">
            <a:extLst>
              <a:ext uri="{FF2B5EF4-FFF2-40B4-BE49-F238E27FC236}">
                <a16:creationId xmlns:a16="http://schemas.microsoft.com/office/drawing/2014/main" id="{C0256369-6F3D-61A6-A512-576C02DED3DD}"/>
              </a:ext>
            </a:extLst>
          </p:cNvPr>
          <p:cNvGrpSpPr/>
          <p:nvPr/>
        </p:nvGrpSpPr>
        <p:grpSpPr>
          <a:xfrm>
            <a:off x="5713483" y="3440473"/>
            <a:ext cx="4264206" cy="2136794"/>
            <a:chOff x="5713483" y="3440473"/>
            <a:chExt cx="4264206" cy="2136794"/>
          </a:xfrm>
        </p:grpSpPr>
        <p:pic>
          <p:nvPicPr>
            <p:cNvPr id="1028" name="Picture 4" descr="Thought cloud illustration, Speech balloon Thought, Thought Bubble s,  white, leaf, text png | Klipartz">
              <a:extLst>
                <a:ext uri="{FF2B5EF4-FFF2-40B4-BE49-F238E27FC236}">
                  <a16:creationId xmlns:a16="http://schemas.microsoft.com/office/drawing/2014/main" id="{D6659B47-AB36-9C0A-C674-521E5189EE0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311" b="89918" l="5281" r="93371">
                          <a14:foregroundMark x1="5393" y1="39237" x2="8876" y2="40327"/>
                          <a14:foregroundMark x1="77528" y1="80790" x2="85281" y2="83651"/>
                          <a14:foregroundMark x1="87865" y1="87057" x2="93483" y2="90054"/>
                          <a14:foregroundMark x1="41461" y1="9128" x2="42360" y2="8311"/>
                        </a14:backgroundRemoval>
                      </a14:imgEffect>
                    </a14:imgLayer>
                  </a14:imgProps>
                </a:ext>
                <a:ext uri="{28A0092B-C50C-407E-A947-70E740481C1C}">
                  <a14:useLocalDpi xmlns:a14="http://schemas.microsoft.com/office/drawing/2010/main" val="0"/>
                </a:ext>
              </a:extLst>
            </a:blip>
            <a:srcRect/>
            <a:stretch>
              <a:fillRect/>
            </a:stretch>
          </p:blipFill>
          <p:spPr bwMode="auto">
            <a:xfrm rot="21236085" flipV="1">
              <a:off x="5713483" y="3440473"/>
              <a:ext cx="4264206" cy="21367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6B89CE-88D6-7AE8-0FA5-170B377341E3}"/>
                </a:ext>
              </a:extLst>
            </p:cNvPr>
            <p:cNvSpPr txBox="1"/>
            <p:nvPr/>
          </p:nvSpPr>
          <p:spPr>
            <a:xfrm rot="21051038">
              <a:off x="6202742" y="4264472"/>
              <a:ext cx="2994753" cy="584775"/>
            </a:xfrm>
            <a:prstGeom prst="rect">
              <a:avLst/>
            </a:prstGeom>
            <a:noFill/>
          </p:spPr>
          <p:txBody>
            <a:bodyPr wrap="square" rtlCol="0">
              <a:spAutoFit/>
            </a:bodyPr>
            <a:lstStyle/>
            <a:p>
              <a:pPr algn="ctr"/>
              <a:r>
                <a:rPr lang="en-CL" sz="3200" dirty="0"/>
                <a:t>I’m non-binary</a:t>
              </a:r>
            </a:p>
          </p:txBody>
        </p:sp>
      </p:grpSp>
    </p:spTree>
    <p:extLst>
      <p:ext uri="{BB962C8B-B14F-4D97-AF65-F5344CB8AC3E}">
        <p14:creationId xmlns:p14="http://schemas.microsoft.com/office/powerpoint/2010/main" val="686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2C47-9828-5EA7-51DB-87A5954C93AA}"/>
              </a:ext>
            </a:extLst>
          </p:cNvPr>
          <p:cNvPicPr>
            <a:picLocks noChangeAspect="1"/>
          </p:cNvPicPr>
          <p:nvPr/>
        </p:nvPicPr>
        <p:blipFill>
          <a:blip r:embed="rId2"/>
          <a:stretch>
            <a:fillRect/>
          </a:stretch>
        </p:blipFill>
        <p:spPr>
          <a:xfrm>
            <a:off x="1117833" y="0"/>
            <a:ext cx="9604245" cy="6406692"/>
          </a:xfrm>
          <a:prstGeom prst="rect">
            <a:avLst/>
          </a:prstGeom>
        </p:spPr>
      </p:pic>
      <p:sp>
        <p:nvSpPr>
          <p:cNvPr id="2" name="Rectangle 1">
            <a:extLst>
              <a:ext uri="{FF2B5EF4-FFF2-40B4-BE49-F238E27FC236}">
                <a16:creationId xmlns:a16="http://schemas.microsoft.com/office/drawing/2014/main" id="{CBC64F39-C59E-9141-10E8-C2764DB539D9}"/>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622309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63C4991-2B3B-9568-1BE3-F36C88496326}"/>
              </a:ext>
            </a:extLst>
          </p:cNvPr>
          <p:cNvPicPr>
            <a:picLocks noChangeAspect="1"/>
          </p:cNvPicPr>
          <p:nvPr/>
        </p:nvPicPr>
        <p:blipFill>
          <a:blip r:embed="rId2"/>
          <a:stretch>
            <a:fillRect/>
          </a:stretch>
        </p:blipFill>
        <p:spPr>
          <a:xfrm>
            <a:off x="406400" y="0"/>
            <a:ext cx="11379200" cy="6350000"/>
          </a:xfrm>
          <a:prstGeom prst="rect">
            <a:avLst/>
          </a:prstGeom>
        </p:spPr>
      </p:pic>
      <p:sp>
        <p:nvSpPr>
          <p:cNvPr id="7" name="TextBox 6">
            <a:extLst>
              <a:ext uri="{FF2B5EF4-FFF2-40B4-BE49-F238E27FC236}">
                <a16:creationId xmlns:a16="http://schemas.microsoft.com/office/drawing/2014/main" id="{BF4F39B5-527F-E569-0D5D-7F339AB3E864}"/>
              </a:ext>
            </a:extLst>
          </p:cNvPr>
          <p:cNvSpPr txBox="1"/>
          <p:nvPr/>
        </p:nvSpPr>
        <p:spPr>
          <a:xfrm>
            <a:off x="1643376" y="6350000"/>
            <a:ext cx="5701321" cy="523220"/>
          </a:xfrm>
          <a:prstGeom prst="rect">
            <a:avLst/>
          </a:prstGeom>
          <a:noFill/>
        </p:spPr>
        <p:txBody>
          <a:bodyPr wrap="square" rtlCol="0">
            <a:spAutoFit/>
          </a:bodyPr>
          <a:lstStyle/>
          <a:p>
            <a:r>
              <a:rPr lang="en-AU" sz="1400" dirty="0">
                <a:solidFill>
                  <a:schemeClr val="bg1">
                    <a:lumMod val="75000"/>
                  </a:schemeClr>
                </a:solidFill>
                <a:latin typeface="Gill Sans MT" panose="020B0502020104020203" pitchFamily="34" charset="77"/>
              </a:rPr>
              <a:t>Villalobos E, Mery D, Bowyer K. Fair Face Verification by Using Non-Sensitive Soft-Biometric Attributes. IEEE Access. 2022 Mar 11;10:30168-79.</a:t>
            </a:r>
            <a:endParaRPr lang="es-ES_tradnl" sz="1400" dirty="0">
              <a:solidFill>
                <a:schemeClr val="bg1">
                  <a:lumMod val="75000"/>
                </a:schemeClr>
              </a:solidFill>
              <a:latin typeface="Gill Sans MT" panose="020B0502020104020203" pitchFamily="34" charset="77"/>
            </a:endParaRPr>
          </a:p>
        </p:txBody>
      </p:sp>
      <p:grpSp>
        <p:nvGrpSpPr>
          <p:cNvPr id="4" name="Group 3">
            <a:extLst>
              <a:ext uri="{FF2B5EF4-FFF2-40B4-BE49-F238E27FC236}">
                <a16:creationId xmlns:a16="http://schemas.microsoft.com/office/drawing/2014/main" id="{85ED2A1F-849E-4B85-6793-AA816100370E}"/>
              </a:ext>
            </a:extLst>
          </p:cNvPr>
          <p:cNvGrpSpPr/>
          <p:nvPr/>
        </p:nvGrpSpPr>
        <p:grpSpPr>
          <a:xfrm>
            <a:off x="1395770" y="440306"/>
            <a:ext cx="3252270" cy="1816197"/>
            <a:chOff x="1395770" y="440306"/>
            <a:chExt cx="3252270" cy="1816197"/>
          </a:xfrm>
        </p:grpSpPr>
        <p:cxnSp>
          <p:nvCxnSpPr>
            <p:cNvPr id="3" name="Straight Connector 2">
              <a:extLst>
                <a:ext uri="{FF2B5EF4-FFF2-40B4-BE49-F238E27FC236}">
                  <a16:creationId xmlns:a16="http://schemas.microsoft.com/office/drawing/2014/main" id="{877EC4FE-FBC7-4AF2-B99C-E5E7FB5FE2E2}"/>
                </a:ext>
              </a:extLst>
            </p:cNvPr>
            <p:cNvCxnSpPr/>
            <p:nvPr/>
          </p:nvCxnSpPr>
          <p:spPr>
            <a:xfrm>
              <a:off x="1395770" y="440306"/>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A93135-8358-3B15-07F0-B84896B7E16E}"/>
                </a:ext>
              </a:extLst>
            </p:cNvPr>
            <p:cNvCxnSpPr>
              <a:cxnSpLocks/>
            </p:cNvCxnSpPr>
            <p:nvPr/>
          </p:nvCxnSpPr>
          <p:spPr>
            <a:xfrm flipH="1">
              <a:off x="1395771" y="508000"/>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51560F9-A1E5-A2BC-FDD2-D7EF3D60578A}"/>
              </a:ext>
            </a:extLst>
          </p:cNvPr>
          <p:cNvGrpSpPr/>
          <p:nvPr/>
        </p:nvGrpSpPr>
        <p:grpSpPr>
          <a:xfrm>
            <a:off x="678427" y="440306"/>
            <a:ext cx="11107174" cy="5842000"/>
            <a:chOff x="1244600" y="850900"/>
            <a:chExt cx="9702800" cy="4762500"/>
          </a:xfrm>
        </p:grpSpPr>
        <p:grpSp>
          <p:nvGrpSpPr>
            <p:cNvPr id="68" name="Group 67">
              <a:extLst>
                <a:ext uri="{FF2B5EF4-FFF2-40B4-BE49-F238E27FC236}">
                  <a16:creationId xmlns:a16="http://schemas.microsoft.com/office/drawing/2014/main" id="{A47A76CC-6417-3693-030F-5450EDFDE5C8}"/>
                </a:ext>
              </a:extLst>
            </p:cNvPr>
            <p:cNvGrpSpPr/>
            <p:nvPr/>
          </p:nvGrpSpPr>
          <p:grpSpPr>
            <a:xfrm>
              <a:off x="1244600" y="850900"/>
              <a:ext cx="9702800" cy="4762500"/>
              <a:chOff x="2279650" y="1701800"/>
              <a:chExt cx="7747000" cy="3454400"/>
            </a:xfrm>
          </p:grpSpPr>
          <p:pic>
            <p:nvPicPr>
              <p:cNvPr id="69" name="Picture 68">
                <a:extLst>
                  <a:ext uri="{FF2B5EF4-FFF2-40B4-BE49-F238E27FC236}">
                    <a16:creationId xmlns:a16="http://schemas.microsoft.com/office/drawing/2014/main" id="{C4A449DC-4DA1-1A55-8886-54B6D20E5B76}"/>
                  </a:ext>
                </a:extLst>
              </p:cNvPr>
              <p:cNvPicPr>
                <a:picLocks noChangeAspect="1"/>
              </p:cNvPicPr>
              <p:nvPr/>
            </p:nvPicPr>
            <p:blipFill rotWithShape="1">
              <a:blip r:embed="rId3"/>
              <a:srcRect r="60084"/>
              <a:stretch/>
            </p:blipFill>
            <p:spPr>
              <a:xfrm>
                <a:off x="2279650" y="1701800"/>
                <a:ext cx="4222750" cy="3454400"/>
              </a:xfrm>
              <a:prstGeom prst="rect">
                <a:avLst/>
              </a:prstGeom>
              <a:ln w="38100">
                <a:noFill/>
              </a:ln>
            </p:spPr>
          </p:pic>
          <p:pic>
            <p:nvPicPr>
              <p:cNvPr id="70" name="Picture 69">
                <a:extLst>
                  <a:ext uri="{FF2B5EF4-FFF2-40B4-BE49-F238E27FC236}">
                    <a16:creationId xmlns:a16="http://schemas.microsoft.com/office/drawing/2014/main" id="{9C82D91B-388E-2055-6551-E4493886B731}"/>
                  </a:ext>
                </a:extLst>
              </p:cNvPr>
              <p:cNvPicPr>
                <a:picLocks noChangeAspect="1"/>
              </p:cNvPicPr>
              <p:nvPr/>
            </p:nvPicPr>
            <p:blipFill rotWithShape="1">
              <a:blip r:embed="rId3"/>
              <a:srcRect l="66327"/>
              <a:stretch/>
            </p:blipFill>
            <p:spPr>
              <a:xfrm>
                <a:off x="6464300" y="1701800"/>
                <a:ext cx="3562350" cy="3454400"/>
              </a:xfrm>
              <a:prstGeom prst="rect">
                <a:avLst/>
              </a:prstGeom>
              <a:ln w="38100">
                <a:noFill/>
              </a:ln>
            </p:spPr>
          </p:pic>
          <p:sp>
            <p:nvSpPr>
              <p:cNvPr id="71" name="Rectangle 70">
                <a:extLst>
                  <a:ext uri="{FF2B5EF4-FFF2-40B4-BE49-F238E27FC236}">
                    <a16:creationId xmlns:a16="http://schemas.microsoft.com/office/drawing/2014/main" id="{A6534DA7-DAEB-8C76-ADDB-65E698818784}"/>
                  </a:ext>
                </a:extLst>
              </p:cNvPr>
              <p:cNvSpPr/>
              <p:nvPr/>
            </p:nvSpPr>
            <p:spPr>
              <a:xfrm>
                <a:off x="2501900" y="1701800"/>
                <a:ext cx="1701800" cy="50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0" name="Rounded Rectangle 9">
              <a:extLst>
                <a:ext uri="{FF2B5EF4-FFF2-40B4-BE49-F238E27FC236}">
                  <a16:creationId xmlns:a16="http://schemas.microsoft.com/office/drawing/2014/main" id="{326774C4-BD68-9265-2EE8-60D2E09D854E}"/>
                </a:ext>
              </a:extLst>
            </p:cNvPr>
            <p:cNvSpPr/>
            <p:nvPr/>
          </p:nvSpPr>
          <p:spPr>
            <a:xfrm>
              <a:off x="1244600" y="850900"/>
              <a:ext cx="9537700" cy="4762500"/>
            </a:xfrm>
            <a:prstGeom prst="roundRect">
              <a:avLst>
                <a:gd name="adj" fmla="val 5297"/>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2443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1"/>
          <p:cNvPicPr preferRelativeResize="0"/>
          <p:nvPr/>
        </p:nvPicPr>
        <p:blipFill rotWithShape="1">
          <a:blip r:embed="rId3">
            <a:alphaModFix/>
          </a:blip>
          <a:srcRect l="8625" t="22121" b="5088"/>
          <a:stretch/>
        </p:blipFill>
        <p:spPr>
          <a:xfrm>
            <a:off x="1215284" y="1721182"/>
            <a:ext cx="9761433" cy="4373967"/>
          </a:xfrm>
          <a:prstGeom prst="rect">
            <a:avLst/>
          </a:prstGeom>
          <a:noFill/>
          <a:ln>
            <a:noFill/>
          </a:ln>
        </p:spPr>
      </p:pic>
      <p:sp>
        <p:nvSpPr>
          <p:cNvPr id="232" name="Google Shape;232;p31"/>
          <p:cNvSpPr txBox="1"/>
          <p:nvPr/>
        </p:nvSpPr>
        <p:spPr>
          <a:xfrm>
            <a:off x="1215267" y="1721183"/>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Gill Sans MT" panose="020B0502020104020203" pitchFamily="34" charset="77"/>
                <a:ea typeface="Average"/>
                <a:cs typeface="Average"/>
                <a:sym typeface="Average"/>
              </a:rPr>
              <a:t>Standard Facial Verification Approach</a:t>
            </a:r>
            <a:endParaRPr sz="1600">
              <a:solidFill>
                <a:srgbClr val="FFFFFF"/>
              </a:solidFill>
              <a:latin typeface="Gill Sans MT" panose="020B0502020104020203" pitchFamily="34" charset="77"/>
            </a:endParaRPr>
          </a:p>
        </p:txBody>
      </p:sp>
      <p:sp>
        <p:nvSpPr>
          <p:cNvPr id="233" name="Google Shape;233;p31"/>
          <p:cNvSpPr/>
          <p:nvPr/>
        </p:nvSpPr>
        <p:spPr>
          <a:xfrm>
            <a:off x="6790933" y="2406348"/>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latin typeface="Gill Sans MT" panose="020B0502020104020203" pitchFamily="34" charset="77"/>
            </a:endParaRPr>
          </a:p>
        </p:txBody>
      </p:sp>
      <p:sp>
        <p:nvSpPr>
          <p:cNvPr id="2" name="Rectangle 1">
            <a:extLst>
              <a:ext uri="{FF2B5EF4-FFF2-40B4-BE49-F238E27FC236}">
                <a16:creationId xmlns:a16="http://schemas.microsoft.com/office/drawing/2014/main" id="{31D6ABF4-E2B3-B39B-AEDC-B84B050956C3}"/>
              </a:ext>
            </a:extLst>
          </p:cNvPr>
          <p:cNvSpPr/>
          <p:nvPr/>
        </p:nvSpPr>
        <p:spPr>
          <a:xfrm>
            <a:off x="857927" y="1690260"/>
            <a:ext cx="4863604" cy="165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23" name="Rectangle 22">
            <a:extLst>
              <a:ext uri="{FF2B5EF4-FFF2-40B4-BE49-F238E27FC236}">
                <a16:creationId xmlns:a16="http://schemas.microsoft.com/office/drawing/2014/main" id="{1147CC1F-D666-5EDF-CFE3-CB9C5A63FA3C}"/>
              </a:ext>
            </a:extLst>
          </p:cNvPr>
          <p:cNvSpPr/>
          <p:nvPr/>
        </p:nvSpPr>
        <p:spPr>
          <a:xfrm>
            <a:off x="857927" y="3461142"/>
            <a:ext cx="5424113" cy="1995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25" name="Rectangle 24">
            <a:extLst>
              <a:ext uri="{FF2B5EF4-FFF2-40B4-BE49-F238E27FC236}">
                <a16:creationId xmlns:a16="http://schemas.microsoft.com/office/drawing/2014/main" id="{19049F2B-3D64-B263-C354-80C60AD21D90}"/>
              </a:ext>
            </a:extLst>
          </p:cNvPr>
          <p:cNvSpPr/>
          <p:nvPr/>
        </p:nvSpPr>
        <p:spPr>
          <a:xfrm>
            <a:off x="5721531" y="4294145"/>
            <a:ext cx="1069401"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grpSp>
        <p:nvGrpSpPr>
          <p:cNvPr id="22" name="Group 21">
            <a:extLst>
              <a:ext uri="{FF2B5EF4-FFF2-40B4-BE49-F238E27FC236}">
                <a16:creationId xmlns:a16="http://schemas.microsoft.com/office/drawing/2014/main" id="{88FA8475-E9BF-440E-31AB-33C6C81E7021}"/>
              </a:ext>
            </a:extLst>
          </p:cNvPr>
          <p:cNvGrpSpPr/>
          <p:nvPr/>
        </p:nvGrpSpPr>
        <p:grpSpPr>
          <a:xfrm>
            <a:off x="1541834" y="2431394"/>
            <a:ext cx="5262154" cy="3867201"/>
            <a:chOff x="2002613" y="5539089"/>
            <a:chExt cx="5262154" cy="3867201"/>
          </a:xfrm>
        </p:grpSpPr>
        <p:pic>
          <p:nvPicPr>
            <p:cNvPr id="3" name="Picture 2">
              <a:extLst>
                <a:ext uri="{FF2B5EF4-FFF2-40B4-BE49-F238E27FC236}">
                  <a16:creationId xmlns:a16="http://schemas.microsoft.com/office/drawing/2014/main" id="{81814A00-B31A-615D-7255-784919075268}"/>
                </a:ext>
              </a:extLst>
            </p:cNvPr>
            <p:cNvPicPr>
              <a:picLocks noChangeAspect="1"/>
            </p:cNvPicPr>
            <p:nvPr/>
          </p:nvPicPr>
          <p:blipFill>
            <a:blip r:embed="rId4"/>
            <a:stretch>
              <a:fillRect/>
            </a:stretch>
          </p:blipFill>
          <p:spPr>
            <a:xfrm>
              <a:off x="2002613" y="6182705"/>
              <a:ext cx="406400" cy="292100"/>
            </a:xfrm>
            <a:prstGeom prst="rect">
              <a:avLst/>
            </a:prstGeom>
          </p:spPr>
        </p:pic>
        <p:pic>
          <p:nvPicPr>
            <p:cNvPr id="4" name="Picture 3">
              <a:extLst>
                <a:ext uri="{FF2B5EF4-FFF2-40B4-BE49-F238E27FC236}">
                  <a16:creationId xmlns:a16="http://schemas.microsoft.com/office/drawing/2014/main" id="{360F883D-A84D-7FF6-EE57-4323F42877EB}"/>
                </a:ext>
              </a:extLst>
            </p:cNvPr>
            <p:cNvPicPr>
              <a:picLocks noChangeAspect="1"/>
            </p:cNvPicPr>
            <p:nvPr/>
          </p:nvPicPr>
          <p:blipFill>
            <a:blip r:embed="rId5"/>
            <a:stretch>
              <a:fillRect/>
            </a:stretch>
          </p:blipFill>
          <p:spPr>
            <a:xfrm>
              <a:off x="3125318" y="5539089"/>
              <a:ext cx="241300" cy="431800"/>
            </a:xfrm>
            <a:prstGeom prst="rect">
              <a:avLst/>
            </a:prstGeom>
          </p:spPr>
        </p:pic>
        <p:grpSp>
          <p:nvGrpSpPr>
            <p:cNvPr id="5" name="Group 4">
              <a:extLst>
                <a:ext uri="{FF2B5EF4-FFF2-40B4-BE49-F238E27FC236}">
                  <a16:creationId xmlns:a16="http://schemas.microsoft.com/office/drawing/2014/main" id="{A8F91109-577B-5F71-2343-8924F2FCE62E}"/>
                </a:ext>
              </a:extLst>
            </p:cNvPr>
            <p:cNvGrpSpPr/>
            <p:nvPr/>
          </p:nvGrpSpPr>
          <p:grpSpPr>
            <a:xfrm>
              <a:off x="4282989" y="6825145"/>
              <a:ext cx="2981778" cy="1734140"/>
              <a:chOff x="5844157" y="3271252"/>
              <a:chExt cx="2981778" cy="1734140"/>
            </a:xfrm>
          </p:grpSpPr>
          <p:sp>
            <p:nvSpPr>
              <p:cNvPr id="6" name="Oval 5">
                <a:extLst>
                  <a:ext uri="{FF2B5EF4-FFF2-40B4-BE49-F238E27FC236}">
                    <a16:creationId xmlns:a16="http://schemas.microsoft.com/office/drawing/2014/main" id="{17BD6C54-F83D-77C9-AFE8-D7356818BBCF}"/>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7" name="Straight Arrow Connector 6">
                <a:extLst>
                  <a:ext uri="{FF2B5EF4-FFF2-40B4-BE49-F238E27FC236}">
                    <a16:creationId xmlns:a16="http://schemas.microsoft.com/office/drawing/2014/main" id="{7D870945-FDD8-A7D1-2D63-EEBA9CC728AE}"/>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B0B249C-1026-6C25-278D-5C8BB3E00717}"/>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10" name="Straight Arrow Connector 9">
                <a:extLst>
                  <a:ext uri="{FF2B5EF4-FFF2-40B4-BE49-F238E27FC236}">
                    <a16:creationId xmlns:a16="http://schemas.microsoft.com/office/drawing/2014/main" id="{926925F0-872D-E016-1737-BEC07397FC31}"/>
                  </a:ext>
                </a:extLst>
              </p:cNvPr>
              <p:cNvCxnSpPr>
                <a:cxnSpLocks/>
              </p:cNvCxnSpPr>
              <p:nvPr/>
            </p:nvCxnSpPr>
            <p:spPr>
              <a:xfrm>
                <a:off x="6117617" y="4113997"/>
                <a:ext cx="27083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858F9F-6B5C-F410-4345-2798C0E22FCA}"/>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755E426-027B-0CA2-760B-A829A386D9EA}"/>
                </a:ext>
              </a:extLst>
            </p:cNvPr>
            <p:cNvPicPr>
              <a:picLocks noChangeAspect="1"/>
            </p:cNvPicPr>
            <p:nvPr/>
          </p:nvPicPr>
          <p:blipFill>
            <a:blip r:embed="rId6"/>
            <a:stretch>
              <a:fillRect/>
            </a:stretch>
          </p:blipFill>
          <p:spPr>
            <a:xfrm>
              <a:off x="2002613" y="9114190"/>
              <a:ext cx="406400" cy="292100"/>
            </a:xfrm>
            <a:prstGeom prst="rect">
              <a:avLst/>
            </a:prstGeom>
          </p:spPr>
        </p:pic>
        <p:pic>
          <p:nvPicPr>
            <p:cNvPr id="15" name="Picture 14">
              <a:extLst>
                <a:ext uri="{FF2B5EF4-FFF2-40B4-BE49-F238E27FC236}">
                  <a16:creationId xmlns:a16="http://schemas.microsoft.com/office/drawing/2014/main" id="{2B05C5EF-8592-564C-9AAC-17B18435F1E6}"/>
                </a:ext>
              </a:extLst>
            </p:cNvPr>
            <p:cNvPicPr>
              <a:picLocks noChangeAspect="1"/>
            </p:cNvPicPr>
            <p:nvPr/>
          </p:nvPicPr>
          <p:blipFill>
            <a:blip r:embed="rId5"/>
            <a:stretch>
              <a:fillRect/>
            </a:stretch>
          </p:blipFill>
          <p:spPr>
            <a:xfrm>
              <a:off x="3125318" y="8460401"/>
              <a:ext cx="241300" cy="431800"/>
            </a:xfrm>
            <a:prstGeom prst="rect">
              <a:avLst/>
            </a:prstGeom>
          </p:spPr>
        </p:pic>
        <p:pic>
          <p:nvPicPr>
            <p:cNvPr id="16" name="Picture 15">
              <a:extLst>
                <a:ext uri="{FF2B5EF4-FFF2-40B4-BE49-F238E27FC236}">
                  <a16:creationId xmlns:a16="http://schemas.microsoft.com/office/drawing/2014/main" id="{7EE1339F-1535-E34D-8B2C-99A7F73A42BA}"/>
                </a:ext>
              </a:extLst>
            </p:cNvPr>
            <p:cNvPicPr>
              <a:picLocks noChangeAspect="1"/>
            </p:cNvPicPr>
            <p:nvPr/>
          </p:nvPicPr>
          <p:blipFill>
            <a:blip r:embed="rId7"/>
            <a:stretch>
              <a:fillRect/>
            </a:stretch>
          </p:blipFill>
          <p:spPr>
            <a:xfrm>
              <a:off x="4327439" y="8936390"/>
              <a:ext cx="2120900" cy="469900"/>
            </a:xfrm>
            <a:prstGeom prst="rect">
              <a:avLst/>
            </a:prstGeom>
          </p:spPr>
        </p:pic>
        <p:pic>
          <p:nvPicPr>
            <p:cNvPr id="17" name="Picture 16">
              <a:extLst>
                <a:ext uri="{FF2B5EF4-FFF2-40B4-BE49-F238E27FC236}">
                  <a16:creationId xmlns:a16="http://schemas.microsoft.com/office/drawing/2014/main" id="{B97D9F2D-BD25-DC5A-B5D8-73F219A074A0}"/>
                </a:ext>
              </a:extLst>
            </p:cNvPr>
            <p:cNvPicPr>
              <a:picLocks noChangeAspect="1"/>
            </p:cNvPicPr>
            <p:nvPr/>
          </p:nvPicPr>
          <p:blipFill>
            <a:blip r:embed="rId8"/>
            <a:stretch>
              <a:fillRect/>
            </a:stretch>
          </p:blipFill>
          <p:spPr>
            <a:xfrm>
              <a:off x="4191548" y="6026804"/>
              <a:ext cx="2120900" cy="469900"/>
            </a:xfrm>
            <a:prstGeom prst="rect">
              <a:avLst/>
            </a:prstGeom>
          </p:spPr>
        </p:pic>
        <p:cxnSp>
          <p:nvCxnSpPr>
            <p:cNvPr id="18" name="Straight Arrow Connector 17">
              <a:extLst>
                <a:ext uri="{FF2B5EF4-FFF2-40B4-BE49-F238E27FC236}">
                  <a16:creationId xmlns:a16="http://schemas.microsoft.com/office/drawing/2014/main" id="{07EE29E9-D098-32E9-AED2-6DDD1FBBB255}"/>
                </a:ext>
              </a:extLst>
            </p:cNvPr>
            <p:cNvCxnSpPr>
              <a:cxnSpLocks/>
            </p:cNvCxnSpPr>
            <p:nvPr/>
          </p:nvCxnSpPr>
          <p:spPr>
            <a:xfrm>
              <a:off x="2655217" y="6329233"/>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AF3C753-BF92-E90F-262E-E2DD1C3898F3}"/>
                </a:ext>
              </a:extLst>
            </p:cNvPr>
            <p:cNvSpPr/>
            <p:nvPr/>
          </p:nvSpPr>
          <p:spPr>
            <a:xfrm>
              <a:off x="3063089" y="6176532"/>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0" name="Straight Arrow Connector 19">
              <a:extLst>
                <a:ext uri="{FF2B5EF4-FFF2-40B4-BE49-F238E27FC236}">
                  <a16:creationId xmlns:a16="http://schemas.microsoft.com/office/drawing/2014/main" id="{5703B74C-1CD1-D7B8-6424-00A4B38DC8A9}"/>
                </a:ext>
              </a:extLst>
            </p:cNvPr>
            <p:cNvCxnSpPr>
              <a:cxnSpLocks/>
            </p:cNvCxnSpPr>
            <p:nvPr/>
          </p:nvCxnSpPr>
          <p:spPr>
            <a:xfrm>
              <a:off x="2655217" y="9235597"/>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A1B41CB-1B0D-6C6F-09AA-D55FFA4A2B73}"/>
                </a:ext>
              </a:extLst>
            </p:cNvPr>
            <p:cNvSpPr/>
            <p:nvPr/>
          </p:nvSpPr>
          <p:spPr>
            <a:xfrm>
              <a:off x="3063089" y="9082896"/>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7" name="Picture 26">
            <a:extLst>
              <a:ext uri="{FF2B5EF4-FFF2-40B4-BE49-F238E27FC236}">
                <a16:creationId xmlns:a16="http://schemas.microsoft.com/office/drawing/2014/main" id="{D31BFE66-1205-66F0-395F-A70C395A6B9B}"/>
              </a:ext>
            </a:extLst>
          </p:cNvPr>
          <p:cNvPicPr>
            <a:picLocks noChangeAspect="1"/>
          </p:cNvPicPr>
          <p:nvPr/>
        </p:nvPicPr>
        <p:blipFill>
          <a:blip r:embed="rId9"/>
          <a:stretch>
            <a:fillRect/>
          </a:stretch>
        </p:blipFill>
        <p:spPr>
          <a:xfrm>
            <a:off x="4263314" y="4142951"/>
            <a:ext cx="2276760" cy="397359"/>
          </a:xfrm>
          <a:prstGeom prst="rect">
            <a:avLst/>
          </a:prstGeom>
        </p:spPr>
      </p:pic>
      <p:pic>
        <p:nvPicPr>
          <p:cNvPr id="8" name="Picture 7">
            <a:extLst>
              <a:ext uri="{FF2B5EF4-FFF2-40B4-BE49-F238E27FC236}">
                <a16:creationId xmlns:a16="http://schemas.microsoft.com/office/drawing/2014/main" id="{B3101993-8827-035E-7B01-3F202C496C54}"/>
              </a:ext>
            </a:extLst>
          </p:cNvPr>
          <p:cNvPicPr>
            <a:picLocks noChangeAspect="1"/>
          </p:cNvPicPr>
          <p:nvPr/>
        </p:nvPicPr>
        <p:blipFill rotWithShape="1">
          <a:blip r:embed="rId10"/>
          <a:srcRect t="1" r="24301" b="15566"/>
          <a:stretch/>
        </p:blipFill>
        <p:spPr>
          <a:xfrm>
            <a:off x="2235959" y="1153797"/>
            <a:ext cx="4345415" cy="868573"/>
          </a:xfrm>
          <a:prstGeom prst="rect">
            <a:avLst/>
          </a:prstGeom>
        </p:spPr>
      </p:pic>
      <p:cxnSp>
        <p:nvCxnSpPr>
          <p:cNvPr id="13" name="Elbow Connector 12">
            <a:extLst>
              <a:ext uri="{FF2B5EF4-FFF2-40B4-BE49-F238E27FC236}">
                <a16:creationId xmlns:a16="http://schemas.microsoft.com/office/drawing/2014/main" id="{9278C592-6663-EE59-7D09-11FAF03E7DBD}"/>
              </a:ext>
            </a:extLst>
          </p:cNvPr>
          <p:cNvCxnSpPr>
            <a:stCxn id="8" idx="3"/>
            <a:endCxn id="233" idx="0"/>
          </p:cNvCxnSpPr>
          <p:nvPr/>
        </p:nvCxnSpPr>
        <p:spPr>
          <a:xfrm>
            <a:off x="6581374" y="1588084"/>
            <a:ext cx="851959" cy="818264"/>
          </a:xfrm>
          <a:prstGeom prst="bentConnector2">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24" name="Rounded Rectangle 23">
            <a:extLst>
              <a:ext uri="{FF2B5EF4-FFF2-40B4-BE49-F238E27FC236}">
                <a16:creationId xmlns:a16="http://schemas.microsoft.com/office/drawing/2014/main" id="{3D5C59BE-526A-9B63-40A7-FB455344534A}"/>
              </a:ext>
            </a:extLst>
          </p:cNvPr>
          <p:cNvSpPr/>
          <p:nvPr/>
        </p:nvSpPr>
        <p:spPr>
          <a:xfrm>
            <a:off x="1215267" y="2615853"/>
            <a:ext cx="1020692" cy="4094824"/>
          </a:xfrm>
          <a:prstGeom prst="roundRect">
            <a:avLst/>
          </a:prstGeom>
          <a:no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Elbow Connector 25">
            <a:extLst>
              <a:ext uri="{FF2B5EF4-FFF2-40B4-BE49-F238E27FC236}">
                <a16:creationId xmlns:a16="http://schemas.microsoft.com/office/drawing/2014/main" id="{4B3C88D0-F2AF-915B-C3FA-DFB230EC087D}"/>
              </a:ext>
            </a:extLst>
          </p:cNvPr>
          <p:cNvCxnSpPr>
            <a:cxnSpLocks/>
            <a:stCxn id="24" idx="0"/>
            <a:endCxn id="8" idx="1"/>
          </p:cNvCxnSpPr>
          <p:nvPr/>
        </p:nvCxnSpPr>
        <p:spPr>
          <a:xfrm rot="5400000" flipH="1" flipV="1">
            <a:off x="1466902" y="1846796"/>
            <a:ext cx="1027769" cy="510346"/>
          </a:xfrm>
          <a:prstGeom prst="bentConnector2">
            <a:avLst/>
          </a:prstGeom>
          <a:ln w="1905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32" name="Google Shape;283;p36">
            <a:extLst>
              <a:ext uri="{FF2B5EF4-FFF2-40B4-BE49-F238E27FC236}">
                <a16:creationId xmlns:a16="http://schemas.microsoft.com/office/drawing/2014/main" id="{C9F751E6-A168-C3C7-54EB-0984DA26D56D}"/>
              </a:ext>
            </a:extLst>
          </p:cNvPr>
          <p:cNvSpPr txBox="1">
            <a:spLocks noGrp="1"/>
          </p:cNvSpPr>
          <p:nvPr>
            <p:ph type="title"/>
          </p:nvPr>
        </p:nvSpPr>
        <p:spPr>
          <a:xfrm>
            <a:off x="415600" y="231142"/>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Another option... using demographic thresholds</a:t>
            </a:r>
            <a:endParaRPr dirty="0">
              <a:latin typeface="Gill Sans MT" panose="020B0502020104020203" pitchFamily="34" charset="77"/>
            </a:endParaRPr>
          </a:p>
        </p:txBody>
      </p:sp>
      <p:sp>
        <p:nvSpPr>
          <p:cNvPr id="33" name="Rectangle 32">
            <a:extLst>
              <a:ext uri="{FF2B5EF4-FFF2-40B4-BE49-F238E27FC236}">
                <a16:creationId xmlns:a16="http://schemas.microsoft.com/office/drawing/2014/main" id="{423E9B93-C926-462D-9CD4-3F14D18CCCE6}"/>
              </a:ext>
            </a:extLst>
          </p:cNvPr>
          <p:cNvSpPr/>
          <p:nvPr/>
        </p:nvSpPr>
        <p:spPr>
          <a:xfrm>
            <a:off x="4100520" y="1164942"/>
            <a:ext cx="564245" cy="39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Tree>
    <p:extLst>
      <p:ext uri="{BB962C8B-B14F-4D97-AF65-F5344CB8AC3E}">
        <p14:creationId xmlns:p14="http://schemas.microsoft.com/office/powerpoint/2010/main" val="4159436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Should we use demographics in operational settings?</a:t>
            </a:r>
            <a:endParaRPr dirty="0">
              <a:latin typeface="Gill Sans MT" panose="020B0502020104020203" pitchFamily="34" charset="77"/>
            </a:endParaRPr>
          </a:p>
        </p:txBody>
      </p:sp>
      <p:pic>
        <p:nvPicPr>
          <p:cNvPr id="307" name="Google Shape;307;p38" descr="biometric-exit-facial-recognition-cbp-nec"/>
          <p:cNvPicPr preferRelativeResize="0"/>
          <p:nvPr/>
        </p:nvPicPr>
        <p:blipFill rotWithShape="1">
          <a:blip r:embed="rId3">
            <a:alphaModFix/>
          </a:blip>
          <a:srcRect/>
          <a:stretch/>
        </p:blipFill>
        <p:spPr>
          <a:xfrm>
            <a:off x="5287481" y="1634809"/>
            <a:ext cx="6238763" cy="4646196"/>
          </a:xfrm>
          <a:prstGeom prst="rect">
            <a:avLst/>
          </a:prstGeom>
          <a:noFill/>
          <a:ln>
            <a:noFill/>
          </a:ln>
        </p:spPr>
      </p:pic>
      <p:sp>
        <p:nvSpPr>
          <p:cNvPr id="308" name="Google Shape;308;p38"/>
          <p:cNvSpPr txBox="1"/>
          <p:nvPr/>
        </p:nvSpPr>
        <p:spPr>
          <a:xfrm>
            <a:off x="184742" y="6457247"/>
            <a:ext cx="12036000" cy="410393"/>
          </a:xfrm>
          <a:prstGeom prst="rect">
            <a:avLst/>
          </a:prstGeom>
          <a:noFill/>
          <a:ln>
            <a:noFill/>
          </a:ln>
        </p:spPr>
        <p:txBody>
          <a:bodyPr spcFirstLastPara="1" wrap="square" lIns="121900" tIns="121900" rIns="121900" bIns="121900" anchor="t" anchorCtr="0">
            <a:spAutoFit/>
          </a:bodyPr>
          <a:lstStyle/>
          <a:p>
            <a:r>
              <a:rPr lang="en" sz="1067" dirty="0">
                <a:solidFill>
                  <a:schemeClr val="bg1">
                    <a:lumMod val="50000"/>
                  </a:schemeClr>
                </a:solidFill>
                <a:latin typeface="Gill Sans"/>
                <a:ea typeface="Gill Sans"/>
                <a:cs typeface="Gill Sans"/>
                <a:sym typeface="Gill Sans"/>
              </a:rPr>
              <a:t>Image retrieved from: https://</a:t>
            </a:r>
            <a:r>
              <a:rPr lang="en" sz="1067" dirty="0" err="1">
                <a:solidFill>
                  <a:schemeClr val="bg1">
                    <a:lumMod val="50000"/>
                  </a:schemeClr>
                </a:solidFill>
                <a:latin typeface="Gill Sans"/>
                <a:ea typeface="Gill Sans"/>
                <a:cs typeface="Gill Sans"/>
                <a:sym typeface="Gill Sans"/>
              </a:rPr>
              <a:t>www.biometricupdate.com</a:t>
            </a:r>
            <a:r>
              <a:rPr lang="en" sz="1067" dirty="0">
                <a:solidFill>
                  <a:schemeClr val="bg1">
                    <a:lumMod val="50000"/>
                  </a:schemeClr>
                </a:solidFill>
                <a:latin typeface="Gill Sans"/>
                <a:ea typeface="Gill Sans"/>
                <a:cs typeface="Gill Sans"/>
                <a:sym typeface="Gill Sans"/>
              </a:rPr>
              <a:t>/202007/u-s-homeland-security-biometrics-leaders-discuss-public-engagement-privacy-and-legislation</a:t>
            </a:r>
            <a:endParaRPr sz="1067" dirty="0">
              <a:solidFill>
                <a:schemeClr val="bg1">
                  <a:lumMod val="50000"/>
                </a:schemeClr>
              </a:solidFill>
              <a:latin typeface="Gill Sans"/>
              <a:ea typeface="Gill Sans"/>
              <a:cs typeface="Gill Sans"/>
              <a:sym typeface="Gill Sans"/>
            </a:endParaRPr>
          </a:p>
        </p:txBody>
      </p:sp>
      <p:sp>
        <p:nvSpPr>
          <p:cNvPr id="309" name="Google Shape;309;p38"/>
          <p:cNvSpPr txBox="1"/>
          <p:nvPr/>
        </p:nvSpPr>
        <p:spPr>
          <a:xfrm>
            <a:off x="248242" y="1615605"/>
            <a:ext cx="4681861" cy="2112910"/>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MT" panose="020B0502020104020203" pitchFamily="34" charset="77"/>
                <a:ea typeface="Gill Sans"/>
                <a:cs typeface="Gill Sans"/>
                <a:sym typeface="Gill Sans"/>
              </a:rPr>
              <a:t>How to define a Demographic Group?</a:t>
            </a:r>
            <a:endParaRPr sz="1733" b="1" dirty="0">
              <a:solidFill>
                <a:schemeClr val="dk1"/>
              </a:solidFill>
              <a:latin typeface="Gill Sans MT" panose="020B0502020104020203" pitchFamily="34" charset="77"/>
              <a:ea typeface="Gill Sans"/>
              <a:cs typeface="Gill Sans"/>
              <a:sym typeface="Gill Sans"/>
            </a:endParaRPr>
          </a:p>
          <a:p>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How specific should the group be? </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only gender? or </a:t>
            </a:r>
            <a:r>
              <a:rPr lang="en" sz="1733" b="1" dirty="0" err="1">
                <a:solidFill>
                  <a:schemeClr val="dk1"/>
                </a:solidFill>
                <a:latin typeface="Gill Sans MT" panose="020B0502020104020203" pitchFamily="34" charset="77"/>
                <a:ea typeface="Gill Sans"/>
                <a:cs typeface="Gill Sans"/>
                <a:sym typeface="Gill Sans"/>
              </a:rPr>
              <a:t>gender+race+age</a:t>
            </a:r>
            <a:r>
              <a:rPr lang="en" sz="1733" b="1" dirty="0">
                <a:solidFill>
                  <a:schemeClr val="dk1"/>
                </a:solidFill>
                <a:latin typeface="Gill Sans MT" panose="020B0502020104020203" pitchFamily="34" charset="77"/>
                <a:ea typeface="Gill Sans"/>
                <a:cs typeface="Gill Sans"/>
                <a:sym typeface="Gill Sans"/>
              </a:rPr>
              <a:t>?</a:t>
            </a:r>
            <a:endParaRPr sz="1733" b="1" dirty="0">
              <a:solidFill>
                <a:schemeClr val="dk1"/>
              </a:solidFill>
              <a:latin typeface="Gill Sans MT" panose="020B0502020104020203" pitchFamily="34" charset="77"/>
              <a:ea typeface="Gill Sans"/>
              <a:cs typeface="Gill Sans"/>
              <a:sym typeface="Gill Sans"/>
            </a:endParaRPr>
          </a:p>
          <a:p>
            <a:pPr marL="609585"/>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How many “races” should be defined?</a:t>
            </a:r>
            <a:endParaRPr sz="1733" dirty="0">
              <a:solidFill>
                <a:schemeClr val="dk1"/>
              </a:solidFill>
              <a:latin typeface="Gill Sans MT" panose="020B0502020104020203" pitchFamily="34" charset="77"/>
              <a:ea typeface="Gill Sans"/>
              <a:cs typeface="Gill Sans"/>
              <a:sym typeface="Gill Sans"/>
            </a:endParaRPr>
          </a:p>
          <a:p>
            <a:pPr marL="609585"/>
            <a:r>
              <a:rPr lang="en-US" sz="1733" b="1" dirty="0">
                <a:solidFill>
                  <a:schemeClr val="dk1"/>
                </a:solidFill>
                <a:latin typeface="Gill Sans MT" panose="020B0502020104020203" pitchFamily="34" charset="77"/>
                <a:ea typeface="Gill Sans"/>
                <a:cs typeface="Gill Sans"/>
                <a:sym typeface="Gill Sans"/>
              </a:rPr>
              <a:t>D</a:t>
            </a:r>
            <a:r>
              <a:rPr lang="en" sz="1733" b="1" dirty="0">
                <a:solidFill>
                  <a:schemeClr val="dk1"/>
                </a:solidFill>
                <a:latin typeface="Gill Sans MT" panose="020B0502020104020203" pitchFamily="34" charset="77"/>
                <a:ea typeface="Gill Sans"/>
                <a:cs typeface="Gill Sans"/>
                <a:sym typeface="Gill Sans"/>
              </a:rPr>
              <a:t>o we use an exhaustive list?</a:t>
            </a:r>
            <a:endParaRPr sz="1733" b="1" dirty="0">
              <a:solidFill>
                <a:schemeClr val="dk1"/>
              </a:solidFill>
              <a:latin typeface="Gill Sans MT" panose="020B0502020104020203" pitchFamily="34" charset="77"/>
              <a:ea typeface="Gill Sans"/>
              <a:cs typeface="Gill Sans"/>
              <a:sym typeface="Gill Sans"/>
            </a:endParaRPr>
          </a:p>
        </p:txBody>
      </p:sp>
      <p:sp>
        <p:nvSpPr>
          <p:cNvPr id="310" name="Google Shape;310;p38"/>
          <p:cNvSpPr txBox="1">
            <a:spLocks noGrp="1"/>
          </p:cNvSpPr>
          <p:nvPr>
            <p:ph type="sldNum" idx="12"/>
          </p:nvPr>
        </p:nvSpPr>
        <p:spPr>
          <a:xfrm>
            <a:off x="111171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29</a:t>
            </a:fld>
            <a:endParaRPr/>
          </a:p>
        </p:txBody>
      </p:sp>
      <p:sp>
        <p:nvSpPr>
          <p:cNvPr id="311" name="Google Shape;311;p38"/>
          <p:cNvSpPr txBox="1"/>
          <p:nvPr/>
        </p:nvSpPr>
        <p:spPr>
          <a:xfrm>
            <a:off x="-1682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0007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oup 3">
            <a:extLst>
              <a:ext uri="{FF2B5EF4-FFF2-40B4-BE49-F238E27FC236}">
                <a16:creationId xmlns:a16="http://schemas.microsoft.com/office/drawing/2014/main" id="{899E1174-95E4-5596-003D-22E82FB1972E}"/>
              </a:ext>
            </a:extLst>
          </p:cNvPr>
          <p:cNvGrpSpPr/>
          <p:nvPr/>
        </p:nvGrpSpPr>
        <p:grpSpPr>
          <a:xfrm>
            <a:off x="4643199" y="251014"/>
            <a:ext cx="4739148" cy="3222640"/>
            <a:chOff x="-412956" y="-152753"/>
            <a:chExt cx="4739148" cy="3222640"/>
          </a:xfrm>
        </p:grpSpPr>
        <p:pic>
          <p:nvPicPr>
            <p:cNvPr id="1026" name="Picture 2" descr="Speech balloon png images | PNGWing">
              <a:extLst>
                <a:ext uri="{FF2B5EF4-FFF2-40B4-BE49-F238E27FC236}">
                  <a16:creationId xmlns:a16="http://schemas.microsoft.com/office/drawing/2014/main" id="{958DED06-0170-0675-0AEA-C69E2A6E0F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12956" y="-152753"/>
              <a:ext cx="4739148" cy="322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8B1AF3-B32D-5230-DCAF-7422FC9C4881}"/>
                </a:ext>
              </a:extLst>
            </p:cNvPr>
            <p:cNvSpPr txBox="1"/>
            <p:nvPr/>
          </p:nvSpPr>
          <p:spPr>
            <a:xfrm>
              <a:off x="137437" y="434513"/>
              <a:ext cx="3607550" cy="1569660"/>
            </a:xfrm>
            <a:prstGeom prst="rect">
              <a:avLst/>
            </a:prstGeom>
            <a:noFill/>
          </p:spPr>
          <p:txBody>
            <a:bodyPr wrap="square" rtlCol="0">
              <a:spAutoFit/>
            </a:bodyPr>
            <a:lstStyle/>
            <a:p>
              <a:pPr algn="ctr"/>
              <a:r>
                <a:rPr lang="en-CL" sz="2400" dirty="0"/>
                <a:t>Excuse me Sir, our algorithm says that you are an afro-american male</a:t>
              </a:r>
              <a:r>
                <a:rPr lang="en-CL" sz="2400"/>
                <a:t>... </a:t>
              </a:r>
              <a:endParaRPr lang="en-AU" sz="2400" dirty="0"/>
            </a:p>
            <a:p>
              <a:pPr algn="ctr"/>
              <a:r>
                <a:rPr lang="en-US" sz="2400" dirty="0"/>
                <a:t>I</a:t>
              </a:r>
              <a:r>
                <a:rPr lang="en-CL" sz="2400" dirty="0"/>
                <a:t>s it OK with you?</a:t>
              </a:r>
            </a:p>
          </p:txBody>
        </p:sp>
      </p:grpSp>
      <p:grpSp>
        <p:nvGrpSpPr>
          <p:cNvPr id="5" name="Group 4">
            <a:extLst>
              <a:ext uri="{FF2B5EF4-FFF2-40B4-BE49-F238E27FC236}">
                <a16:creationId xmlns:a16="http://schemas.microsoft.com/office/drawing/2014/main" id="{256C27FA-B723-CC43-170F-4AE197807392}"/>
              </a:ext>
            </a:extLst>
          </p:cNvPr>
          <p:cNvGrpSpPr/>
          <p:nvPr/>
        </p:nvGrpSpPr>
        <p:grpSpPr>
          <a:xfrm>
            <a:off x="9589502" y="-368860"/>
            <a:ext cx="2796098" cy="2929353"/>
            <a:chOff x="-125108" y="226356"/>
            <a:chExt cx="4349614" cy="3745140"/>
          </a:xfrm>
        </p:grpSpPr>
        <p:pic>
          <p:nvPicPr>
            <p:cNvPr id="6" name="Picture 2" descr="Speech balloon png images | PNGWing">
              <a:extLst>
                <a:ext uri="{FF2B5EF4-FFF2-40B4-BE49-F238E27FC236}">
                  <a16:creationId xmlns:a16="http://schemas.microsoft.com/office/drawing/2014/main" id="{5B534327-C136-830F-6F92-8DC486CD8797}"/>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a:off x="-125108" y="498319"/>
              <a:ext cx="4349614" cy="34731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09CE3F-7273-97CF-7263-AE5385D9B909}"/>
                </a:ext>
              </a:extLst>
            </p:cNvPr>
            <p:cNvSpPr txBox="1"/>
            <p:nvPr/>
          </p:nvSpPr>
          <p:spPr>
            <a:xfrm>
              <a:off x="506872" y="226356"/>
              <a:ext cx="2994754" cy="2872468"/>
            </a:xfrm>
            <a:prstGeom prst="rect">
              <a:avLst/>
            </a:prstGeom>
            <a:noFill/>
          </p:spPr>
          <p:txBody>
            <a:bodyPr wrap="square" rtlCol="0">
              <a:spAutoFit/>
            </a:bodyPr>
            <a:lstStyle/>
            <a:p>
              <a:pPr algn="ctr"/>
              <a:endParaRPr lang="en-CL" sz="3200" dirty="0"/>
            </a:p>
            <a:p>
              <a:pPr algn="ctr"/>
              <a:r>
                <a:rPr lang="en-CL" sz="4400" dirty="0"/>
                <a:t>🤬</a:t>
              </a:r>
            </a:p>
            <a:p>
              <a:pPr algn="ctr"/>
              <a:r>
                <a:rPr lang="en-CL" sz="3200" dirty="0"/>
                <a:t>I’m Alaska Native</a:t>
              </a:r>
            </a:p>
          </p:txBody>
        </p:sp>
      </p:grpSp>
      <p:sp>
        <p:nvSpPr>
          <p:cNvPr id="10" name="Google Shape;319;p39">
            <a:extLst>
              <a:ext uri="{FF2B5EF4-FFF2-40B4-BE49-F238E27FC236}">
                <a16:creationId xmlns:a16="http://schemas.microsoft.com/office/drawing/2014/main" id="{B8DD80EC-D911-21C9-0F25-95A76B71D048}"/>
              </a:ext>
            </a:extLst>
          </p:cNvPr>
          <p:cNvSpPr txBox="1"/>
          <p:nvPr/>
        </p:nvSpPr>
        <p:spPr>
          <a:xfrm>
            <a:off x="259356" y="4425125"/>
            <a:ext cx="4739148" cy="1579559"/>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How to deal with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11" name="Rectangle 10">
            <a:extLst>
              <a:ext uri="{FF2B5EF4-FFF2-40B4-BE49-F238E27FC236}">
                <a16:creationId xmlns:a16="http://schemas.microsoft.com/office/drawing/2014/main" id="{E8B6E729-6363-5A21-C3DB-24453FF5B5ED}"/>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grpSp>
        <p:nvGrpSpPr>
          <p:cNvPr id="13" name="Group 12">
            <a:extLst>
              <a:ext uri="{FF2B5EF4-FFF2-40B4-BE49-F238E27FC236}">
                <a16:creationId xmlns:a16="http://schemas.microsoft.com/office/drawing/2014/main" id="{C0256369-6F3D-61A6-A512-576C02DED3DD}"/>
              </a:ext>
            </a:extLst>
          </p:cNvPr>
          <p:cNvGrpSpPr/>
          <p:nvPr/>
        </p:nvGrpSpPr>
        <p:grpSpPr>
          <a:xfrm>
            <a:off x="5713483" y="3440473"/>
            <a:ext cx="4264206" cy="2136794"/>
            <a:chOff x="5713483" y="3440473"/>
            <a:chExt cx="4264206" cy="2136794"/>
          </a:xfrm>
        </p:grpSpPr>
        <p:pic>
          <p:nvPicPr>
            <p:cNvPr id="1028" name="Picture 4" descr="Thought cloud illustration, Speech balloon Thought, Thought Bubble s,  white, leaf, text png | Klipartz">
              <a:extLst>
                <a:ext uri="{FF2B5EF4-FFF2-40B4-BE49-F238E27FC236}">
                  <a16:creationId xmlns:a16="http://schemas.microsoft.com/office/drawing/2014/main" id="{D6659B47-AB36-9C0A-C674-521E5189EE0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311" b="89918" l="5281" r="93371">
                          <a14:foregroundMark x1="5393" y1="39237" x2="8876" y2="40327"/>
                          <a14:foregroundMark x1="77528" y1="80790" x2="85281" y2="83651"/>
                          <a14:foregroundMark x1="87865" y1="87057" x2="93483" y2="90054"/>
                          <a14:foregroundMark x1="41461" y1="9128" x2="42360" y2="8311"/>
                        </a14:backgroundRemoval>
                      </a14:imgEffect>
                    </a14:imgLayer>
                  </a14:imgProps>
                </a:ext>
                <a:ext uri="{28A0092B-C50C-407E-A947-70E740481C1C}">
                  <a14:useLocalDpi xmlns:a14="http://schemas.microsoft.com/office/drawing/2010/main" val="0"/>
                </a:ext>
              </a:extLst>
            </a:blip>
            <a:srcRect/>
            <a:stretch>
              <a:fillRect/>
            </a:stretch>
          </p:blipFill>
          <p:spPr bwMode="auto">
            <a:xfrm rot="21236085" flipV="1">
              <a:off x="5713483" y="3440473"/>
              <a:ext cx="4264206" cy="21367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6B89CE-88D6-7AE8-0FA5-170B377341E3}"/>
                </a:ext>
              </a:extLst>
            </p:cNvPr>
            <p:cNvSpPr txBox="1"/>
            <p:nvPr/>
          </p:nvSpPr>
          <p:spPr>
            <a:xfrm rot="21051038">
              <a:off x="6202742" y="4264472"/>
              <a:ext cx="2994753" cy="584775"/>
            </a:xfrm>
            <a:prstGeom prst="rect">
              <a:avLst/>
            </a:prstGeom>
            <a:noFill/>
          </p:spPr>
          <p:txBody>
            <a:bodyPr wrap="square" rtlCol="0">
              <a:spAutoFit/>
            </a:bodyPr>
            <a:lstStyle/>
            <a:p>
              <a:pPr algn="ctr"/>
              <a:r>
                <a:rPr lang="en-CL" sz="3200" dirty="0"/>
                <a:t>I’m non-binary</a:t>
              </a:r>
            </a:p>
          </p:txBody>
        </p:sp>
      </p:grpSp>
    </p:spTree>
    <p:extLst>
      <p:ext uri="{BB962C8B-B14F-4D97-AF65-F5344CB8AC3E}">
        <p14:creationId xmlns:p14="http://schemas.microsoft.com/office/powerpoint/2010/main" val="25688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93BBF-A13F-DB48-B60A-FA81DED109C5}"/>
              </a:ext>
            </a:extLst>
          </p:cNvPr>
          <p:cNvSpPr txBox="1"/>
          <p:nvPr/>
        </p:nvSpPr>
        <p:spPr>
          <a:xfrm>
            <a:off x="5785951" y="5029201"/>
            <a:ext cx="1472583" cy="369332"/>
          </a:xfrm>
          <a:prstGeom prst="rect">
            <a:avLst/>
          </a:prstGeom>
          <a:noFill/>
        </p:spPr>
        <p:txBody>
          <a:bodyPr wrap="none" rtlCol="0">
            <a:spAutoFit/>
          </a:bodyPr>
          <a:lstStyle/>
          <a:p>
            <a:r>
              <a:rPr lang="es-ES_tradnl" dirty="0"/>
              <a:t>[ BLACK BOX ]</a:t>
            </a:r>
          </a:p>
        </p:txBody>
      </p:sp>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96372" cy="1569660"/>
            <a:chOff x="8515349" y="3161854"/>
            <a:chExt cx="2896372"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38909" y="3161854"/>
              <a:ext cx="2072812" cy="1569660"/>
            </a:xfrm>
            <a:prstGeom prst="rect">
              <a:avLst/>
            </a:prstGeom>
            <a:noFill/>
          </p:spPr>
          <p:txBody>
            <a:bodyPr wrap="none" rtlCol="0">
              <a:spAutoFit/>
            </a:bodyPr>
            <a:lstStyle/>
            <a:p>
              <a:pPr algn="ctr"/>
              <a:r>
                <a:rPr lang="en-US" sz="3200" i="1" dirty="0"/>
                <a:t>Different</a:t>
              </a:r>
            </a:p>
            <a:p>
              <a:pPr algn="ctr"/>
              <a:r>
                <a:rPr lang="en-US" sz="3200" i="1" dirty="0"/>
                <a:t>Persons</a:t>
              </a:r>
            </a:p>
            <a:p>
              <a:pPr algn="ctr"/>
              <a:r>
                <a:rPr lang="en-US" sz="3200" i="1" dirty="0">
                  <a:solidFill>
                    <a:schemeClr val="tx1">
                      <a:lumMod val="50000"/>
                      <a:lumOff val="50000"/>
                    </a:schemeClr>
                  </a:solidFill>
                </a:rPr>
                <a:t>(score &lt;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2"/>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grpSp>
        <p:nvGrpSpPr>
          <p:cNvPr id="2" name="Group 1">
            <a:extLst>
              <a:ext uri="{FF2B5EF4-FFF2-40B4-BE49-F238E27FC236}">
                <a16:creationId xmlns:a16="http://schemas.microsoft.com/office/drawing/2014/main" id="{CB826BC2-B8CA-D844-92EA-C0004825674F}"/>
              </a:ext>
            </a:extLst>
          </p:cNvPr>
          <p:cNvGrpSpPr/>
          <p:nvPr/>
        </p:nvGrpSpPr>
        <p:grpSpPr>
          <a:xfrm>
            <a:off x="1031351" y="4197732"/>
            <a:ext cx="3512068" cy="2012060"/>
            <a:chOff x="1031351" y="4197732"/>
            <a:chExt cx="3512068" cy="2012060"/>
          </a:xfrm>
        </p:grpSpPr>
        <p:grpSp>
          <p:nvGrpSpPr>
            <p:cNvPr id="25" name="Group 24">
              <a:extLst>
                <a:ext uri="{FF2B5EF4-FFF2-40B4-BE49-F238E27FC236}">
                  <a16:creationId xmlns:a16="http://schemas.microsoft.com/office/drawing/2014/main" id="{637E5389-0499-534F-A85F-3DC546181787}"/>
                </a:ext>
              </a:extLst>
            </p:cNvPr>
            <p:cNvGrpSpPr/>
            <p:nvPr/>
          </p:nvGrpSpPr>
          <p:grpSpPr>
            <a:xfrm>
              <a:off x="1031351" y="4278901"/>
              <a:ext cx="3512068" cy="1773974"/>
              <a:chOff x="1031351" y="4278901"/>
              <a:chExt cx="3512068" cy="1773974"/>
            </a:xfrm>
          </p:grpSpPr>
          <p:cxnSp>
            <p:nvCxnSpPr>
              <p:cNvPr id="14" name="Elbow Connector 13">
                <a:extLst>
                  <a:ext uri="{FF2B5EF4-FFF2-40B4-BE49-F238E27FC236}">
                    <a16:creationId xmlns:a16="http://schemas.microsoft.com/office/drawing/2014/main" id="{B9A514C5-B9BB-AB43-AF29-BDF0919C34ED}"/>
                  </a:ext>
                </a:extLst>
              </p:cNvPr>
              <p:cNvCxnSpPr>
                <a:cxnSpLocks/>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pic>
          <p:nvPicPr>
            <p:cNvPr id="29" name="Picture 28">
              <a:extLst>
                <a:ext uri="{FF2B5EF4-FFF2-40B4-BE49-F238E27FC236}">
                  <a16:creationId xmlns:a16="http://schemas.microsoft.com/office/drawing/2014/main" id="{54368032-3235-6E4D-AD7E-202650E31034}"/>
                </a:ext>
              </a:extLst>
            </p:cNvPr>
            <p:cNvPicPr>
              <a:picLocks noChangeAspect="1"/>
            </p:cNvPicPr>
            <p:nvPr/>
          </p:nvPicPr>
          <p:blipFill>
            <a:blip r:embed="rId3"/>
            <a:stretch>
              <a:fillRect/>
            </a:stretch>
          </p:blipFill>
          <p:spPr>
            <a:xfrm>
              <a:off x="1499228" y="4197732"/>
              <a:ext cx="1972786" cy="2012060"/>
            </a:xfrm>
            <a:prstGeom prst="rect">
              <a:avLst/>
            </a:prstGeom>
          </p:spPr>
        </p:pic>
      </p:grpSp>
      <p:pic>
        <p:nvPicPr>
          <p:cNvPr id="27" name="Picture 26">
            <a:extLst>
              <a:ext uri="{FF2B5EF4-FFF2-40B4-BE49-F238E27FC236}">
                <a16:creationId xmlns:a16="http://schemas.microsoft.com/office/drawing/2014/main" id="{94535A28-EA2E-6A40-9D07-E6B41C6FDD25}"/>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23156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2C47-9828-5EA7-51DB-87A5954C93AA}"/>
              </a:ext>
            </a:extLst>
          </p:cNvPr>
          <p:cNvPicPr>
            <a:picLocks noChangeAspect="1"/>
          </p:cNvPicPr>
          <p:nvPr/>
        </p:nvPicPr>
        <p:blipFill>
          <a:blip r:embed="rId2"/>
          <a:stretch>
            <a:fillRect/>
          </a:stretch>
        </p:blipFill>
        <p:spPr>
          <a:xfrm>
            <a:off x="1117833" y="0"/>
            <a:ext cx="9604245" cy="6406692"/>
          </a:xfrm>
          <a:prstGeom prst="rect">
            <a:avLst/>
          </a:prstGeom>
        </p:spPr>
      </p:pic>
    </p:spTree>
    <p:extLst>
      <p:ext uri="{BB962C8B-B14F-4D97-AF65-F5344CB8AC3E}">
        <p14:creationId xmlns:p14="http://schemas.microsoft.com/office/powerpoint/2010/main" val="2758569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1"/>
          <p:cNvPicPr preferRelativeResize="0"/>
          <p:nvPr/>
        </p:nvPicPr>
        <p:blipFill rotWithShape="1">
          <a:blip r:embed="rId3">
            <a:alphaModFix/>
          </a:blip>
          <a:srcRect l="8625" t="22121" b="5088"/>
          <a:stretch/>
        </p:blipFill>
        <p:spPr>
          <a:xfrm>
            <a:off x="1215284" y="1721182"/>
            <a:ext cx="9761433" cy="4373967"/>
          </a:xfrm>
          <a:prstGeom prst="rect">
            <a:avLst/>
          </a:prstGeom>
          <a:noFill/>
          <a:ln>
            <a:noFill/>
          </a:ln>
        </p:spPr>
      </p:pic>
      <p:sp>
        <p:nvSpPr>
          <p:cNvPr id="232" name="Google Shape;232;p31"/>
          <p:cNvSpPr txBox="1"/>
          <p:nvPr/>
        </p:nvSpPr>
        <p:spPr>
          <a:xfrm>
            <a:off x="1215267" y="1721183"/>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Gill Sans MT" panose="020B0502020104020203" pitchFamily="34" charset="77"/>
                <a:ea typeface="Average"/>
                <a:cs typeface="Average"/>
                <a:sym typeface="Average"/>
              </a:rPr>
              <a:t>Standard Facial Verification Approach</a:t>
            </a:r>
            <a:endParaRPr sz="1600">
              <a:solidFill>
                <a:srgbClr val="FFFFFF"/>
              </a:solidFill>
              <a:latin typeface="Gill Sans MT" panose="020B0502020104020203" pitchFamily="34" charset="77"/>
            </a:endParaRPr>
          </a:p>
        </p:txBody>
      </p:sp>
      <p:sp>
        <p:nvSpPr>
          <p:cNvPr id="233" name="Google Shape;233;p31"/>
          <p:cNvSpPr/>
          <p:nvPr/>
        </p:nvSpPr>
        <p:spPr>
          <a:xfrm>
            <a:off x="6790933" y="2406348"/>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latin typeface="Gill Sans MT" panose="020B0502020104020203" pitchFamily="34" charset="77"/>
            </a:endParaRPr>
          </a:p>
        </p:txBody>
      </p:sp>
      <p:sp>
        <p:nvSpPr>
          <p:cNvPr id="2" name="Rectangle 1">
            <a:extLst>
              <a:ext uri="{FF2B5EF4-FFF2-40B4-BE49-F238E27FC236}">
                <a16:creationId xmlns:a16="http://schemas.microsoft.com/office/drawing/2014/main" id="{31D6ABF4-E2B3-B39B-AEDC-B84B050956C3}"/>
              </a:ext>
            </a:extLst>
          </p:cNvPr>
          <p:cNvSpPr/>
          <p:nvPr/>
        </p:nvSpPr>
        <p:spPr>
          <a:xfrm>
            <a:off x="857927" y="1690260"/>
            <a:ext cx="4863604" cy="165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23" name="Rectangle 22">
            <a:extLst>
              <a:ext uri="{FF2B5EF4-FFF2-40B4-BE49-F238E27FC236}">
                <a16:creationId xmlns:a16="http://schemas.microsoft.com/office/drawing/2014/main" id="{1147CC1F-D666-5EDF-CFE3-CB9C5A63FA3C}"/>
              </a:ext>
            </a:extLst>
          </p:cNvPr>
          <p:cNvSpPr/>
          <p:nvPr/>
        </p:nvSpPr>
        <p:spPr>
          <a:xfrm>
            <a:off x="857927" y="3461142"/>
            <a:ext cx="5424113" cy="1995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25" name="Rectangle 24">
            <a:extLst>
              <a:ext uri="{FF2B5EF4-FFF2-40B4-BE49-F238E27FC236}">
                <a16:creationId xmlns:a16="http://schemas.microsoft.com/office/drawing/2014/main" id="{19049F2B-3D64-B263-C354-80C60AD21D90}"/>
              </a:ext>
            </a:extLst>
          </p:cNvPr>
          <p:cNvSpPr/>
          <p:nvPr/>
        </p:nvSpPr>
        <p:spPr>
          <a:xfrm>
            <a:off x="5721531" y="4294145"/>
            <a:ext cx="1069401"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grpSp>
        <p:nvGrpSpPr>
          <p:cNvPr id="22" name="Group 21">
            <a:extLst>
              <a:ext uri="{FF2B5EF4-FFF2-40B4-BE49-F238E27FC236}">
                <a16:creationId xmlns:a16="http://schemas.microsoft.com/office/drawing/2014/main" id="{88FA8475-E9BF-440E-31AB-33C6C81E7021}"/>
              </a:ext>
            </a:extLst>
          </p:cNvPr>
          <p:cNvGrpSpPr/>
          <p:nvPr/>
        </p:nvGrpSpPr>
        <p:grpSpPr>
          <a:xfrm>
            <a:off x="1541834" y="2431394"/>
            <a:ext cx="5262154" cy="3867201"/>
            <a:chOff x="2002613" y="5539089"/>
            <a:chExt cx="5262154" cy="3867201"/>
          </a:xfrm>
        </p:grpSpPr>
        <p:pic>
          <p:nvPicPr>
            <p:cNvPr id="3" name="Picture 2">
              <a:extLst>
                <a:ext uri="{FF2B5EF4-FFF2-40B4-BE49-F238E27FC236}">
                  <a16:creationId xmlns:a16="http://schemas.microsoft.com/office/drawing/2014/main" id="{81814A00-B31A-615D-7255-784919075268}"/>
                </a:ext>
              </a:extLst>
            </p:cNvPr>
            <p:cNvPicPr>
              <a:picLocks noChangeAspect="1"/>
            </p:cNvPicPr>
            <p:nvPr/>
          </p:nvPicPr>
          <p:blipFill>
            <a:blip r:embed="rId4"/>
            <a:stretch>
              <a:fillRect/>
            </a:stretch>
          </p:blipFill>
          <p:spPr>
            <a:xfrm>
              <a:off x="2002613" y="6182705"/>
              <a:ext cx="406400" cy="292100"/>
            </a:xfrm>
            <a:prstGeom prst="rect">
              <a:avLst/>
            </a:prstGeom>
          </p:spPr>
        </p:pic>
        <p:pic>
          <p:nvPicPr>
            <p:cNvPr id="4" name="Picture 3">
              <a:extLst>
                <a:ext uri="{FF2B5EF4-FFF2-40B4-BE49-F238E27FC236}">
                  <a16:creationId xmlns:a16="http://schemas.microsoft.com/office/drawing/2014/main" id="{360F883D-A84D-7FF6-EE57-4323F42877EB}"/>
                </a:ext>
              </a:extLst>
            </p:cNvPr>
            <p:cNvPicPr>
              <a:picLocks noChangeAspect="1"/>
            </p:cNvPicPr>
            <p:nvPr/>
          </p:nvPicPr>
          <p:blipFill>
            <a:blip r:embed="rId5"/>
            <a:stretch>
              <a:fillRect/>
            </a:stretch>
          </p:blipFill>
          <p:spPr>
            <a:xfrm>
              <a:off x="3125318" y="5539089"/>
              <a:ext cx="241300" cy="431800"/>
            </a:xfrm>
            <a:prstGeom prst="rect">
              <a:avLst/>
            </a:prstGeom>
          </p:spPr>
        </p:pic>
        <p:grpSp>
          <p:nvGrpSpPr>
            <p:cNvPr id="5" name="Group 4">
              <a:extLst>
                <a:ext uri="{FF2B5EF4-FFF2-40B4-BE49-F238E27FC236}">
                  <a16:creationId xmlns:a16="http://schemas.microsoft.com/office/drawing/2014/main" id="{A8F91109-577B-5F71-2343-8924F2FCE62E}"/>
                </a:ext>
              </a:extLst>
            </p:cNvPr>
            <p:cNvGrpSpPr/>
            <p:nvPr/>
          </p:nvGrpSpPr>
          <p:grpSpPr>
            <a:xfrm>
              <a:off x="4282989" y="6825145"/>
              <a:ext cx="2981778" cy="1734140"/>
              <a:chOff x="5844157" y="3271252"/>
              <a:chExt cx="2981778" cy="1734140"/>
            </a:xfrm>
          </p:grpSpPr>
          <p:sp>
            <p:nvSpPr>
              <p:cNvPr id="6" name="Oval 5">
                <a:extLst>
                  <a:ext uri="{FF2B5EF4-FFF2-40B4-BE49-F238E27FC236}">
                    <a16:creationId xmlns:a16="http://schemas.microsoft.com/office/drawing/2014/main" id="{17BD6C54-F83D-77C9-AFE8-D7356818BBCF}"/>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7" name="Straight Arrow Connector 6">
                <a:extLst>
                  <a:ext uri="{FF2B5EF4-FFF2-40B4-BE49-F238E27FC236}">
                    <a16:creationId xmlns:a16="http://schemas.microsoft.com/office/drawing/2014/main" id="{7D870945-FDD8-A7D1-2D63-EEBA9CC728AE}"/>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B0B249C-1026-6C25-278D-5C8BB3E00717}"/>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10" name="Straight Arrow Connector 9">
                <a:extLst>
                  <a:ext uri="{FF2B5EF4-FFF2-40B4-BE49-F238E27FC236}">
                    <a16:creationId xmlns:a16="http://schemas.microsoft.com/office/drawing/2014/main" id="{926925F0-872D-E016-1737-BEC07397FC31}"/>
                  </a:ext>
                </a:extLst>
              </p:cNvPr>
              <p:cNvCxnSpPr>
                <a:cxnSpLocks/>
              </p:cNvCxnSpPr>
              <p:nvPr/>
            </p:nvCxnSpPr>
            <p:spPr>
              <a:xfrm>
                <a:off x="6117617" y="4113997"/>
                <a:ext cx="270831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858F9F-6B5C-F410-4345-2798C0E22FCA}"/>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755E426-027B-0CA2-760B-A829A386D9EA}"/>
                </a:ext>
              </a:extLst>
            </p:cNvPr>
            <p:cNvPicPr>
              <a:picLocks noChangeAspect="1"/>
            </p:cNvPicPr>
            <p:nvPr/>
          </p:nvPicPr>
          <p:blipFill>
            <a:blip r:embed="rId6"/>
            <a:stretch>
              <a:fillRect/>
            </a:stretch>
          </p:blipFill>
          <p:spPr>
            <a:xfrm>
              <a:off x="2002613" y="9114190"/>
              <a:ext cx="406400" cy="292100"/>
            </a:xfrm>
            <a:prstGeom prst="rect">
              <a:avLst/>
            </a:prstGeom>
          </p:spPr>
        </p:pic>
        <p:pic>
          <p:nvPicPr>
            <p:cNvPr id="15" name="Picture 14">
              <a:extLst>
                <a:ext uri="{FF2B5EF4-FFF2-40B4-BE49-F238E27FC236}">
                  <a16:creationId xmlns:a16="http://schemas.microsoft.com/office/drawing/2014/main" id="{2B05C5EF-8592-564C-9AAC-17B18435F1E6}"/>
                </a:ext>
              </a:extLst>
            </p:cNvPr>
            <p:cNvPicPr>
              <a:picLocks noChangeAspect="1"/>
            </p:cNvPicPr>
            <p:nvPr/>
          </p:nvPicPr>
          <p:blipFill>
            <a:blip r:embed="rId5"/>
            <a:stretch>
              <a:fillRect/>
            </a:stretch>
          </p:blipFill>
          <p:spPr>
            <a:xfrm>
              <a:off x="3125318" y="8460401"/>
              <a:ext cx="241300" cy="431800"/>
            </a:xfrm>
            <a:prstGeom prst="rect">
              <a:avLst/>
            </a:prstGeom>
          </p:spPr>
        </p:pic>
        <p:pic>
          <p:nvPicPr>
            <p:cNvPr id="16" name="Picture 15">
              <a:extLst>
                <a:ext uri="{FF2B5EF4-FFF2-40B4-BE49-F238E27FC236}">
                  <a16:creationId xmlns:a16="http://schemas.microsoft.com/office/drawing/2014/main" id="{7EE1339F-1535-E34D-8B2C-99A7F73A42BA}"/>
                </a:ext>
              </a:extLst>
            </p:cNvPr>
            <p:cNvPicPr>
              <a:picLocks noChangeAspect="1"/>
            </p:cNvPicPr>
            <p:nvPr/>
          </p:nvPicPr>
          <p:blipFill>
            <a:blip r:embed="rId7"/>
            <a:stretch>
              <a:fillRect/>
            </a:stretch>
          </p:blipFill>
          <p:spPr>
            <a:xfrm>
              <a:off x="4327439" y="8936390"/>
              <a:ext cx="2120900" cy="469900"/>
            </a:xfrm>
            <a:prstGeom prst="rect">
              <a:avLst/>
            </a:prstGeom>
          </p:spPr>
        </p:pic>
        <p:pic>
          <p:nvPicPr>
            <p:cNvPr id="17" name="Picture 16">
              <a:extLst>
                <a:ext uri="{FF2B5EF4-FFF2-40B4-BE49-F238E27FC236}">
                  <a16:creationId xmlns:a16="http://schemas.microsoft.com/office/drawing/2014/main" id="{B97D9F2D-BD25-DC5A-B5D8-73F219A074A0}"/>
                </a:ext>
              </a:extLst>
            </p:cNvPr>
            <p:cNvPicPr>
              <a:picLocks noChangeAspect="1"/>
            </p:cNvPicPr>
            <p:nvPr/>
          </p:nvPicPr>
          <p:blipFill>
            <a:blip r:embed="rId8"/>
            <a:stretch>
              <a:fillRect/>
            </a:stretch>
          </p:blipFill>
          <p:spPr>
            <a:xfrm>
              <a:off x="4191548" y="6026804"/>
              <a:ext cx="2120900" cy="469900"/>
            </a:xfrm>
            <a:prstGeom prst="rect">
              <a:avLst/>
            </a:prstGeom>
          </p:spPr>
        </p:pic>
        <p:cxnSp>
          <p:nvCxnSpPr>
            <p:cNvPr id="18" name="Straight Arrow Connector 17">
              <a:extLst>
                <a:ext uri="{FF2B5EF4-FFF2-40B4-BE49-F238E27FC236}">
                  <a16:creationId xmlns:a16="http://schemas.microsoft.com/office/drawing/2014/main" id="{07EE29E9-D098-32E9-AED2-6DDD1FBBB255}"/>
                </a:ext>
              </a:extLst>
            </p:cNvPr>
            <p:cNvCxnSpPr>
              <a:cxnSpLocks/>
            </p:cNvCxnSpPr>
            <p:nvPr/>
          </p:nvCxnSpPr>
          <p:spPr>
            <a:xfrm>
              <a:off x="2655217" y="6329233"/>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AF3C753-BF92-E90F-262E-E2DD1C3898F3}"/>
                </a:ext>
              </a:extLst>
            </p:cNvPr>
            <p:cNvSpPr/>
            <p:nvPr/>
          </p:nvSpPr>
          <p:spPr>
            <a:xfrm>
              <a:off x="3063089" y="6176532"/>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0" name="Straight Arrow Connector 19">
              <a:extLst>
                <a:ext uri="{FF2B5EF4-FFF2-40B4-BE49-F238E27FC236}">
                  <a16:creationId xmlns:a16="http://schemas.microsoft.com/office/drawing/2014/main" id="{5703B74C-1CD1-D7B8-6424-00A4B38DC8A9}"/>
                </a:ext>
              </a:extLst>
            </p:cNvPr>
            <p:cNvCxnSpPr>
              <a:cxnSpLocks/>
            </p:cNvCxnSpPr>
            <p:nvPr/>
          </p:nvCxnSpPr>
          <p:spPr>
            <a:xfrm>
              <a:off x="2655217" y="9235597"/>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A1B41CB-1B0D-6C6F-09AA-D55FFA4A2B73}"/>
                </a:ext>
              </a:extLst>
            </p:cNvPr>
            <p:cNvSpPr/>
            <p:nvPr/>
          </p:nvSpPr>
          <p:spPr>
            <a:xfrm>
              <a:off x="3063089" y="9082896"/>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27" name="Picture 26">
            <a:extLst>
              <a:ext uri="{FF2B5EF4-FFF2-40B4-BE49-F238E27FC236}">
                <a16:creationId xmlns:a16="http://schemas.microsoft.com/office/drawing/2014/main" id="{D31BFE66-1205-66F0-395F-A70C395A6B9B}"/>
              </a:ext>
            </a:extLst>
          </p:cNvPr>
          <p:cNvPicPr>
            <a:picLocks noChangeAspect="1"/>
          </p:cNvPicPr>
          <p:nvPr/>
        </p:nvPicPr>
        <p:blipFill>
          <a:blip r:embed="rId9"/>
          <a:stretch>
            <a:fillRect/>
          </a:stretch>
        </p:blipFill>
        <p:spPr>
          <a:xfrm>
            <a:off x="4263314" y="4142951"/>
            <a:ext cx="2276760" cy="397359"/>
          </a:xfrm>
          <a:prstGeom prst="rect">
            <a:avLst/>
          </a:prstGeom>
        </p:spPr>
      </p:pic>
      <p:pic>
        <p:nvPicPr>
          <p:cNvPr id="8" name="Picture 7">
            <a:extLst>
              <a:ext uri="{FF2B5EF4-FFF2-40B4-BE49-F238E27FC236}">
                <a16:creationId xmlns:a16="http://schemas.microsoft.com/office/drawing/2014/main" id="{B3101993-8827-035E-7B01-3F202C496C54}"/>
              </a:ext>
            </a:extLst>
          </p:cNvPr>
          <p:cNvPicPr>
            <a:picLocks noChangeAspect="1"/>
          </p:cNvPicPr>
          <p:nvPr/>
        </p:nvPicPr>
        <p:blipFill rotWithShape="1">
          <a:blip r:embed="rId10"/>
          <a:srcRect t="1" r="24301" b="15566"/>
          <a:stretch/>
        </p:blipFill>
        <p:spPr>
          <a:xfrm>
            <a:off x="2235959" y="1153797"/>
            <a:ext cx="4345415" cy="868573"/>
          </a:xfrm>
          <a:prstGeom prst="rect">
            <a:avLst/>
          </a:prstGeom>
        </p:spPr>
      </p:pic>
      <p:cxnSp>
        <p:nvCxnSpPr>
          <p:cNvPr id="13" name="Elbow Connector 12">
            <a:extLst>
              <a:ext uri="{FF2B5EF4-FFF2-40B4-BE49-F238E27FC236}">
                <a16:creationId xmlns:a16="http://schemas.microsoft.com/office/drawing/2014/main" id="{9278C592-6663-EE59-7D09-11FAF03E7DBD}"/>
              </a:ext>
            </a:extLst>
          </p:cNvPr>
          <p:cNvCxnSpPr>
            <a:stCxn id="8" idx="3"/>
            <a:endCxn id="233" idx="0"/>
          </p:cNvCxnSpPr>
          <p:nvPr/>
        </p:nvCxnSpPr>
        <p:spPr>
          <a:xfrm>
            <a:off x="6581374" y="1588084"/>
            <a:ext cx="851959" cy="818264"/>
          </a:xfrm>
          <a:prstGeom prst="bentConnector2">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4" name="Rounded Rectangle 23">
            <a:extLst>
              <a:ext uri="{FF2B5EF4-FFF2-40B4-BE49-F238E27FC236}">
                <a16:creationId xmlns:a16="http://schemas.microsoft.com/office/drawing/2014/main" id="{3D5C59BE-526A-9B63-40A7-FB455344534A}"/>
              </a:ext>
            </a:extLst>
          </p:cNvPr>
          <p:cNvSpPr/>
          <p:nvPr/>
        </p:nvSpPr>
        <p:spPr>
          <a:xfrm>
            <a:off x="1215267" y="2615853"/>
            <a:ext cx="1020692" cy="4094824"/>
          </a:xfrm>
          <a:prstGeom prst="roundRect">
            <a:avLst/>
          </a:prstGeom>
          <a:noFill/>
          <a:ln>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6" name="Elbow Connector 25">
            <a:extLst>
              <a:ext uri="{FF2B5EF4-FFF2-40B4-BE49-F238E27FC236}">
                <a16:creationId xmlns:a16="http://schemas.microsoft.com/office/drawing/2014/main" id="{4B3C88D0-F2AF-915B-C3FA-DFB230EC087D}"/>
              </a:ext>
            </a:extLst>
          </p:cNvPr>
          <p:cNvCxnSpPr>
            <a:cxnSpLocks/>
            <a:stCxn id="24" idx="0"/>
            <a:endCxn id="8" idx="1"/>
          </p:cNvCxnSpPr>
          <p:nvPr/>
        </p:nvCxnSpPr>
        <p:spPr>
          <a:xfrm rot="5400000" flipH="1" flipV="1">
            <a:off x="1466902" y="1846796"/>
            <a:ext cx="1027769" cy="510346"/>
          </a:xfrm>
          <a:prstGeom prst="bentConnector2">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2" name="Google Shape;283;p36">
            <a:extLst>
              <a:ext uri="{FF2B5EF4-FFF2-40B4-BE49-F238E27FC236}">
                <a16:creationId xmlns:a16="http://schemas.microsoft.com/office/drawing/2014/main" id="{C9F751E6-A168-C3C7-54EB-0984DA26D56D}"/>
              </a:ext>
            </a:extLst>
          </p:cNvPr>
          <p:cNvSpPr txBox="1">
            <a:spLocks noGrp="1"/>
          </p:cNvSpPr>
          <p:nvPr>
            <p:ph type="title"/>
          </p:nvPr>
        </p:nvSpPr>
        <p:spPr>
          <a:xfrm>
            <a:off x="415600" y="231142"/>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Another option... using soft attributes</a:t>
            </a:r>
            <a:endParaRPr dirty="0">
              <a:latin typeface="Gill Sans MT" panose="020B0502020104020203" pitchFamily="34" charset="77"/>
            </a:endParaRPr>
          </a:p>
        </p:txBody>
      </p:sp>
      <p:sp>
        <p:nvSpPr>
          <p:cNvPr id="12" name="Rectangle 11">
            <a:extLst>
              <a:ext uri="{FF2B5EF4-FFF2-40B4-BE49-F238E27FC236}">
                <a16:creationId xmlns:a16="http://schemas.microsoft.com/office/drawing/2014/main" id="{542778D0-B4A1-D1D8-0760-B9BC8C0C5548}"/>
              </a:ext>
            </a:extLst>
          </p:cNvPr>
          <p:cNvSpPr/>
          <p:nvPr/>
        </p:nvSpPr>
        <p:spPr>
          <a:xfrm>
            <a:off x="4956730" y="1608804"/>
            <a:ext cx="1583344" cy="282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28" name="Rectangle 27">
            <a:extLst>
              <a:ext uri="{FF2B5EF4-FFF2-40B4-BE49-F238E27FC236}">
                <a16:creationId xmlns:a16="http://schemas.microsoft.com/office/drawing/2014/main" id="{A0F37F27-ABAE-AF9E-F503-CD90EF04D71C}"/>
              </a:ext>
            </a:extLst>
          </p:cNvPr>
          <p:cNvSpPr/>
          <p:nvPr/>
        </p:nvSpPr>
        <p:spPr>
          <a:xfrm>
            <a:off x="4100520" y="1164942"/>
            <a:ext cx="564245" cy="39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cxnSp>
        <p:nvCxnSpPr>
          <p:cNvPr id="29" name="Elbow Connector 28">
            <a:extLst>
              <a:ext uri="{FF2B5EF4-FFF2-40B4-BE49-F238E27FC236}">
                <a16:creationId xmlns:a16="http://schemas.microsoft.com/office/drawing/2014/main" id="{A676E12C-4DCE-B689-BD93-0241C3E31846}"/>
              </a:ext>
            </a:extLst>
          </p:cNvPr>
          <p:cNvCxnSpPr/>
          <p:nvPr/>
        </p:nvCxnSpPr>
        <p:spPr>
          <a:xfrm>
            <a:off x="6581374" y="1588084"/>
            <a:ext cx="851959" cy="818264"/>
          </a:xfrm>
          <a:prstGeom prst="bentConnector2">
            <a:avLst/>
          </a:prstGeom>
          <a:ln w="1905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Elbow Connector 29">
            <a:extLst>
              <a:ext uri="{FF2B5EF4-FFF2-40B4-BE49-F238E27FC236}">
                <a16:creationId xmlns:a16="http://schemas.microsoft.com/office/drawing/2014/main" id="{42549C9E-33D7-E93B-EA3B-3DD70DFF6D97}"/>
              </a:ext>
            </a:extLst>
          </p:cNvPr>
          <p:cNvCxnSpPr>
            <a:cxnSpLocks/>
          </p:cNvCxnSpPr>
          <p:nvPr/>
        </p:nvCxnSpPr>
        <p:spPr>
          <a:xfrm rot="5400000" flipH="1" flipV="1">
            <a:off x="1466902" y="1846796"/>
            <a:ext cx="1027769" cy="510346"/>
          </a:xfrm>
          <a:prstGeom prst="bentConnector2">
            <a:avLst/>
          </a:prstGeom>
          <a:ln w="19050">
            <a:solidFill>
              <a:srgbClr val="00B050"/>
            </a:solidFill>
            <a:tailEnd type="triangle"/>
          </a:ln>
        </p:spPr>
        <p:style>
          <a:lnRef idx="1">
            <a:schemeClr val="accent2"/>
          </a:lnRef>
          <a:fillRef idx="0">
            <a:schemeClr val="accent2"/>
          </a:fillRef>
          <a:effectRef idx="0">
            <a:schemeClr val="accent2"/>
          </a:effectRef>
          <a:fontRef idx="minor">
            <a:schemeClr val="tx1"/>
          </a:fontRef>
        </p:style>
      </p:cxnSp>
      <p:pic>
        <p:nvPicPr>
          <p:cNvPr id="31" name="Picture 30">
            <a:extLst>
              <a:ext uri="{FF2B5EF4-FFF2-40B4-BE49-F238E27FC236}">
                <a16:creationId xmlns:a16="http://schemas.microsoft.com/office/drawing/2014/main" id="{4A5EDB37-7CB4-47F9-882B-F1565381A46D}"/>
              </a:ext>
            </a:extLst>
          </p:cNvPr>
          <p:cNvPicPr>
            <a:picLocks noChangeAspect="1"/>
          </p:cNvPicPr>
          <p:nvPr/>
        </p:nvPicPr>
        <p:blipFill>
          <a:blip r:embed="rId11"/>
          <a:stretch>
            <a:fillRect/>
          </a:stretch>
        </p:blipFill>
        <p:spPr>
          <a:xfrm>
            <a:off x="2235958" y="1217873"/>
            <a:ext cx="1917244" cy="769598"/>
          </a:xfrm>
          <a:prstGeom prst="rect">
            <a:avLst/>
          </a:prstGeom>
        </p:spPr>
      </p:pic>
      <p:cxnSp>
        <p:nvCxnSpPr>
          <p:cNvPr id="33" name="Straight Arrow Connector 32">
            <a:extLst>
              <a:ext uri="{FF2B5EF4-FFF2-40B4-BE49-F238E27FC236}">
                <a16:creationId xmlns:a16="http://schemas.microsoft.com/office/drawing/2014/main" id="{6E8529F9-94F9-73BA-DE8F-64390D5AE879}"/>
              </a:ext>
            </a:extLst>
          </p:cNvPr>
          <p:cNvCxnSpPr/>
          <p:nvPr/>
        </p:nvCxnSpPr>
        <p:spPr>
          <a:xfrm flipV="1">
            <a:off x="4172866" y="1596358"/>
            <a:ext cx="733430" cy="100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862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4F39B5-527F-E569-0D5D-7F339AB3E864}"/>
              </a:ext>
            </a:extLst>
          </p:cNvPr>
          <p:cNvSpPr txBox="1"/>
          <p:nvPr/>
        </p:nvSpPr>
        <p:spPr>
          <a:xfrm>
            <a:off x="1643376" y="6350000"/>
            <a:ext cx="5701321" cy="523220"/>
          </a:xfrm>
          <a:prstGeom prst="rect">
            <a:avLst/>
          </a:prstGeom>
          <a:noFill/>
        </p:spPr>
        <p:txBody>
          <a:bodyPr wrap="square" rtlCol="0">
            <a:spAutoFit/>
          </a:bodyPr>
          <a:lstStyle/>
          <a:p>
            <a:r>
              <a:rPr lang="en-AU" sz="1400" dirty="0">
                <a:solidFill>
                  <a:schemeClr val="bg1">
                    <a:lumMod val="75000"/>
                  </a:schemeClr>
                </a:solidFill>
                <a:latin typeface="Gill Sans MT" panose="020B0502020104020203" pitchFamily="34" charset="77"/>
              </a:rPr>
              <a:t>Villalobos E, Mery D, Bowyer K. Fair Face Verification by Using Non-Sensitive Soft-Biometric Attributes. IEEE Access. 2022 Mar 11;10:30168-79.</a:t>
            </a:r>
            <a:endParaRPr lang="es-ES_tradnl" sz="1400" dirty="0">
              <a:solidFill>
                <a:schemeClr val="bg1">
                  <a:lumMod val="75000"/>
                </a:schemeClr>
              </a:solidFill>
              <a:latin typeface="Gill Sans MT" panose="020B0502020104020203" pitchFamily="34" charset="77"/>
            </a:endParaRPr>
          </a:p>
        </p:txBody>
      </p:sp>
      <p:grpSp>
        <p:nvGrpSpPr>
          <p:cNvPr id="2" name="Group 1">
            <a:extLst>
              <a:ext uri="{FF2B5EF4-FFF2-40B4-BE49-F238E27FC236}">
                <a16:creationId xmlns:a16="http://schemas.microsoft.com/office/drawing/2014/main" id="{932CA54C-31A4-16ED-00AD-6CAF1C4A7387}"/>
              </a:ext>
            </a:extLst>
          </p:cNvPr>
          <p:cNvGrpSpPr/>
          <p:nvPr/>
        </p:nvGrpSpPr>
        <p:grpSpPr>
          <a:xfrm>
            <a:off x="678427" y="440306"/>
            <a:ext cx="11107174" cy="5842000"/>
            <a:chOff x="1244600" y="850900"/>
            <a:chExt cx="9702800" cy="4762500"/>
          </a:xfrm>
        </p:grpSpPr>
        <p:grpSp>
          <p:nvGrpSpPr>
            <p:cNvPr id="5" name="Group 4">
              <a:extLst>
                <a:ext uri="{FF2B5EF4-FFF2-40B4-BE49-F238E27FC236}">
                  <a16:creationId xmlns:a16="http://schemas.microsoft.com/office/drawing/2014/main" id="{90AEA2D7-FD16-9F43-7672-E2A7DA5CF5B7}"/>
                </a:ext>
              </a:extLst>
            </p:cNvPr>
            <p:cNvGrpSpPr/>
            <p:nvPr/>
          </p:nvGrpSpPr>
          <p:grpSpPr>
            <a:xfrm>
              <a:off x="1244600" y="850900"/>
              <a:ext cx="9702800" cy="4762500"/>
              <a:chOff x="2279650" y="1701800"/>
              <a:chExt cx="7747000" cy="3454400"/>
            </a:xfrm>
          </p:grpSpPr>
          <p:pic>
            <p:nvPicPr>
              <p:cNvPr id="8" name="Picture 7">
                <a:extLst>
                  <a:ext uri="{FF2B5EF4-FFF2-40B4-BE49-F238E27FC236}">
                    <a16:creationId xmlns:a16="http://schemas.microsoft.com/office/drawing/2014/main" id="{93A50CA3-79CA-84F4-558D-B4BE5F626FB5}"/>
                  </a:ext>
                </a:extLst>
              </p:cNvPr>
              <p:cNvPicPr>
                <a:picLocks noChangeAspect="1"/>
              </p:cNvPicPr>
              <p:nvPr/>
            </p:nvPicPr>
            <p:blipFill rotWithShape="1">
              <a:blip r:embed="rId2"/>
              <a:srcRect r="60084"/>
              <a:stretch/>
            </p:blipFill>
            <p:spPr>
              <a:xfrm>
                <a:off x="2279650" y="1701800"/>
                <a:ext cx="4222750" cy="3454400"/>
              </a:xfrm>
              <a:prstGeom prst="rect">
                <a:avLst/>
              </a:prstGeom>
              <a:ln w="38100">
                <a:noFill/>
              </a:ln>
            </p:spPr>
          </p:pic>
          <p:pic>
            <p:nvPicPr>
              <p:cNvPr id="9" name="Picture 8">
                <a:extLst>
                  <a:ext uri="{FF2B5EF4-FFF2-40B4-BE49-F238E27FC236}">
                    <a16:creationId xmlns:a16="http://schemas.microsoft.com/office/drawing/2014/main" id="{D62CE845-AB51-0936-97B9-B8BC4BC2975B}"/>
                  </a:ext>
                </a:extLst>
              </p:cNvPr>
              <p:cNvPicPr>
                <a:picLocks noChangeAspect="1"/>
              </p:cNvPicPr>
              <p:nvPr/>
            </p:nvPicPr>
            <p:blipFill rotWithShape="1">
              <a:blip r:embed="rId2"/>
              <a:srcRect l="66327"/>
              <a:stretch/>
            </p:blipFill>
            <p:spPr>
              <a:xfrm>
                <a:off x="6464300" y="1701800"/>
                <a:ext cx="3562350" cy="3454400"/>
              </a:xfrm>
              <a:prstGeom prst="rect">
                <a:avLst/>
              </a:prstGeom>
              <a:ln w="38100">
                <a:noFill/>
              </a:ln>
            </p:spPr>
          </p:pic>
          <p:sp>
            <p:nvSpPr>
              <p:cNvPr id="12" name="Rectangle 11">
                <a:extLst>
                  <a:ext uri="{FF2B5EF4-FFF2-40B4-BE49-F238E27FC236}">
                    <a16:creationId xmlns:a16="http://schemas.microsoft.com/office/drawing/2014/main" id="{E956D2EE-8DB7-0423-86D2-DDF8F6E03402}"/>
                  </a:ext>
                </a:extLst>
              </p:cNvPr>
              <p:cNvSpPr/>
              <p:nvPr/>
            </p:nvSpPr>
            <p:spPr>
              <a:xfrm>
                <a:off x="2501900" y="1701800"/>
                <a:ext cx="1701800" cy="50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6" name="Rounded Rectangle 5">
              <a:extLst>
                <a:ext uri="{FF2B5EF4-FFF2-40B4-BE49-F238E27FC236}">
                  <a16:creationId xmlns:a16="http://schemas.microsoft.com/office/drawing/2014/main" id="{AFBB8048-3DE8-A377-8D2C-269D36DA5592}"/>
                </a:ext>
              </a:extLst>
            </p:cNvPr>
            <p:cNvSpPr/>
            <p:nvPr/>
          </p:nvSpPr>
          <p:spPr>
            <a:xfrm>
              <a:off x="1244600" y="850900"/>
              <a:ext cx="9537700" cy="4762500"/>
            </a:xfrm>
            <a:prstGeom prst="roundRect">
              <a:avLst>
                <a:gd name="adj" fmla="val 5297"/>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1525344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rPr>
                <a:t>same person</a:t>
              </a:r>
              <a:endParaRPr lang="es-ES_tradnl" dirty="0">
                <a:solidFill>
                  <a:schemeClr val="tx1">
                    <a:lumMod val="75000"/>
                    <a:lumOff val="25000"/>
                  </a:schemeClr>
                </a:solidFill>
              </a:endParaRPr>
            </a:p>
          </p:txBody>
        </p:sp>
      </p:grpSp>
    </p:spTree>
    <p:extLst>
      <p:ext uri="{BB962C8B-B14F-4D97-AF65-F5344CB8AC3E}">
        <p14:creationId xmlns:p14="http://schemas.microsoft.com/office/powerpoint/2010/main" val="2399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2016974" y="573352"/>
            <a:ext cx="6471290" cy="3613614"/>
            <a:chOff x="2016974" y="573352"/>
            <a:chExt cx="6471290" cy="3613614"/>
          </a:xfrm>
        </p:grpSpPr>
        <p:sp>
          <p:nvSpPr>
            <p:cNvPr id="62" name="Arc 61">
              <a:extLst>
                <a:ext uri="{FF2B5EF4-FFF2-40B4-BE49-F238E27FC236}">
                  <a16:creationId xmlns:a16="http://schemas.microsoft.com/office/drawing/2014/main" id="{21968239-D506-BD4A-83BE-E386701CB75A}"/>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259423" y="573352"/>
              <a:ext cx="1786579" cy="369332"/>
            </a:xfrm>
            <a:prstGeom prst="rect">
              <a:avLst/>
            </a:prstGeom>
          </p:spPr>
          <p:txBody>
            <a:bodyPr wrap="none">
              <a:spAutoFit/>
            </a:bodyPr>
            <a:lstStyle/>
            <a:p>
              <a:r>
                <a:rPr lang="en-US" dirty="0">
                  <a:solidFill>
                    <a:srgbClr val="00B050"/>
                  </a:solidFill>
                </a:rPr>
                <a:t>different persons</a:t>
              </a:r>
              <a:endParaRPr lang="es-ES_tradnl" dirty="0">
                <a:solidFill>
                  <a:srgbClr val="00B050"/>
                </a:solidFill>
              </a:endParaRPr>
            </a:p>
          </p:txBody>
        </p:sp>
      </p:grpSp>
    </p:spTree>
    <p:extLst>
      <p:ext uri="{BB962C8B-B14F-4D97-AF65-F5344CB8AC3E}">
        <p14:creationId xmlns:p14="http://schemas.microsoft.com/office/powerpoint/2010/main" val="1351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C00000">
              <a:alpha val="64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chemeClr val="accent4"/>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D96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a:extLst>
              <a:ext uri="{FF2B5EF4-FFF2-40B4-BE49-F238E27FC236}">
                <a16:creationId xmlns:a16="http://schemas.microsoft.com/office/drawing/2014/main" id="{520AE650-8DFE-8E47-B58D-777FB8A96DBA}"/>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4206226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sp>
        <p:nvSpPr>
          <p:cNvPr id="19" name="Rectangle 18">
            <a:extLst>
              <a:ext uri="{FF2B5EF4-FFF2-40B4-BE49-F238E27FC236}">
                <a16:creationId xmlns:a16="http://schemas.microsoft.com/office/drawing/2014/main" id="{168E71E5-D133-674F-B273-D8181747D15D}"/>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2256666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28861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2237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8907777" y="4455914"/>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3370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550551" y="2253107"/>
            <a:ext cx="2930289" cy="369332"/>
          </a:xfrm>
          <a:prstGeom prst="rect">
            <a:avLst/>
          </a:prstGeom>
          <a:noFill/>
        </p:spPr>
        <p:txBody>
          <a:bodyPr wrap="none" rtlCol="0">
            <a:spAutoFit/>
          </a:bodyPr>
          <a:lstStyle/>
          <a:p>
            <a:r>
              <a:rPr lang="en-US" dirty="0"/>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319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27615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1500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8304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t>Faces of </a:t>
              </a:r>
              <a:r>
                <a:rPr lang="es-ES_tradnl" dirty="0" err="1"/>
                <a:t>the</a:t>
              </a:r>
              <a:r>
                <a:rPr lang="es-ES_tradnl" dirty="0"/>
                <a:t> </a:t>
              </a:r>
              <a:r>
                <a:rPr lang="es-ES_tradnl" dirty="0" err="1"/>
                <a:t>same</a:t>
              </a:r>
              <a:r>
                <a:rPr lang="es-ES_tradnl" dirty="0"/>
                <a:t> </a:t>
              </a:r>
              <a:r>
                <a:rPr lang="es-ES_tradnl" dirty="0" err="1"/>
                <a:t>person</a:t>
              </a:r>
              <a:r>
                <a:rPr lang="es-ES_tradnl" dirty="0"/>
                <a:t>, </a:t>
              </a:r>
              <a:r>
                <a:rPr lang="es-ES_tradnl" dirty="0" err="1"/>
                <a:t>but</a:t>
              </a:r>
              <a:r>
                <a:rPr lang="es-ES_tradnl" dirty="0"/>
                <a:t> </a:t>
              </a:r>
              <a:r>
                <a:rPr lang="es-ES_tradnl" dirty="0" err="1"/>
                <a:t>there</a:t>
              </a:r>
              <a:r>
                <a:rPr lang="es-ES_tradnl" dirty="0"/>
                <a:t> </a:t>
              </a:r>
              <a:r>
                <a:rPr lang="es-ES_tradnl" dirty="0" err="1"/>
                <a:t>is</a:t>
              </a:r>
              <a:r>
                <a:rPr lang="es-ES_tradnl" dirty="0"/>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96438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t>Faces of </a:t>
              </a:r>
              <a:r>
                <a:rPr lang="es-ES_tradnl" dirty="0" err="1"/>
                <a:t>different</a:t>
              </a:r>
              <a:r>
                <a:rPr lang="es-ES_tradnl" dirty="0"/>
                <a:t>  </a:t>
              </a:r>
              <a:r>
                <a:rPr lang="es-ES_tradnl" dirty="0" err="1"/>
                <a:t>persons</a:t>
              </a:r>
              <a:r>
                <a:rPr lang="es-ES_tradnl" dirty="0"/>
                <a:t>, </a:t>
              </a:r>
              <a:r>
                <a:rPr lang="es-ES_tradnl" dirty="0" err="1"/>
                <a:t>but</a:t>
              </a:r>
              <a:r>
                <a:rPr lang="es-ES_tradnl" dirty="0"/>
                <a:t> </a:t>
              </a:r>
              <a:r>
                <a:rPr lang="es-ES_tradnl" dirty="0" err="1"/>
                <a:t>they</a:t>
              </a:r>
              <a:r>
                <a:rPr lang="es-ES_tradnl" dirty="0"/>
                <a:t> </a:t>
              </a:r>
              <a:r>
                <a:rPr lang="es-ES_tradnl" dirty="0" err="1"/>
                <a:t>were</a:t>
              </a:r>
              <a:r>
                <a:rPr lang="es-ES_tradnl" dirty="0"/>
                <a:t> </a:t>
              </a:r>
              <a:r>
                <a:rPr lang="es-ES_tradnl" dirty="0" err="1"/>
                <a:t>matched</a:t>
              </a:r>
              <a:endParaRPr lang="es-ES_tradnl" dirty="0"/>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tretch>
              <a:fillRect/>
            </a:stretch>
          </p:blipFill>
          <p:spPr>
            <a:xfrm>
              <a:off x="10256997" y="4419912"/>
              <a:ext cx="736156"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764093" y="4025950"/>
            <a:ext cx="10188701" cy="534945"/>
            <a:chOff x="486505" y="4025950"/>
            <a:chExt cx="10188701"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365438" cy="369332"/>
            </a:xfrm>
            <a:prstGeom prst="rect">
              <a:avLst/>
            </a:prstGeom>
            <a:noFill/>
          </p:spPr>
          <p:txBody>
            <a:bodyPr wrap="none" rtlCol="0">
              <a:spAutoFit/>
            </a:bodyPr>
            <a:lstStyle/>
            <a:p>
              <a:r>
                <a:rPr lang="es-ES_tradnl" dirty="0"/>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14517" cy="369332"/>
            </a:xfrm>
            <a:prstGeom prst="rect">
              <a:avLst/>
            </a:prstGeom>
            <a:noFill/>
          </p:spPr>
          <p:txBody>
            <a:bodyPr wrap="none" rtlCol="0">
              <a:spAutoFit/>
            </a:bodyPr>
            <a:lstStyle/>
            <a:p>
              <a:r>
                <a:rPr lang="es-ES_tradnl" dirty="0"/>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5587999" y="6425639"/>
            <a:ext cx="1084143" cy="369332"/>
          </a:xfrm>
          <a:prstGeom prst="rect">
            <a:avLst/>
          </a:prstGeom>
          <a:noFill/>
        </p:spPr>
        <p:txBody>
          <a:bodyPr wrap="none" rtlCol="0">
            <a:spAutoFit/>
          </a:bodyPr>
          <a:lstStyle/>
          <a:p>
            <a:r>
              <a:rPr lang="es-ES_tradnl" dirty="0" err="1"/>
              <a:t>threshold</a:t>
            </a:r>
            <a:endParaRPr lang="es-ES_tradnl" dirty="0"/>
          </a:p>
        </p:txBody>
      </p:sp>
      <p:pic>
        <p:nvPicPr>
          <p:cNvPr id="20" name="Picture 19">
            <a:extLst>
              <a:ext uri="{FF2B5EF4-FFF2-40B4-BE49-F238E27FC236}">
                <a16:creationId xmlns:a16="http://schemas.microsoft.com/office/drawing/2014/main" id="{2B5051D3-B2BD-1E46-94C5-BD1FC498C387}"/>
              </a:ext>
            </a:extLst>
          </p:cNvPr>
          <p:cNvPicPr>
            <a:picLocks noChangeAspect="1"/>
          </p:cNvPicPr>
          <p:nvPr/>
        </p:nvPicPr>
        <p:blipFill>
          <a:blip r:embed="rId8"/>
          <a:stretch>
            <a:fillRect/>
          </a:stretch>
        </p:blipFill>
        <p:spPr>
          <a:xfrm>
            <a:off x="11355044" y="4395282"/>
            <a:ext cx="721536" cy="768302"/>
          </a:xfrm>
          <a:prstGeom prst="rect">
            <a:avLst/>
          </a:prstGeom>
        </p:spPr>
      </p:pic>
      <p:pic>
        <p:nvPicPr>
          <p:cNvPr id="41" name="Picture 40">
            <a:extLst>
              <a:ext uri="{FF2B5EF4-FFF2-40B4-BE49-F238E27FC236}">
                <a16:creationId xmlns:a16="http://schemas.microsoft.com/office/drawing/2014/main" id="{934A834D-B841-5947-9E74-AADE2C910342}"/>
              </a:ext>
            </a:extLst>
          </p:cNvPr>
          <p:cNvPicPr>
            <a:picLocks noChangeAspect="1"/>
          </p:cNvPicPr>
          <p:nvPr/>
        </p:nvPicPr>
        <p:blipFill>
          <a:blip r:embed="rId9"/>
          <a:stretch>
            <a:fillRect/>
          </a:stretch>
        </p:blipFill>
        <p:spPr>
          <a:xfrm>
            <a:off x="25016" y="4573161"/>
            <a:ext cx="809461" cy="768302"/>
          </a:xfrm>
          <a:prstGeom prst="rect">
            <a:avLst/>
          </a:prstGeom>
        </p:spPr>
      </p:pic>
      <p:pic>
        <p:nvPicPr>
          <p:cNvPr id="42" name="Picture 41">
            <a:extLst>
              <a:ext uri="{FF2B5EF4-FFF2-40B4-BE49-F238E27FC236}">
                <a16:creationId xmlns:a16="http://schemas.microsoft.com/office/drawing/2014/main" id="{D6CD52FF-936D-2A43-9F48-D2277596FF1E}"/>
              </a:ext>
            </a:extLst>
          </p:cNvPr>
          <p:cNvPicPr>
            <a:picLocks noChangeAspect="1"/>
          </p:cNvPicPr>
          <p:nvPr/>
        </p:nvPicPr>
        <p:blipFill>
          <a:blip r:embed="rId10"/>
          <a:stretch>
            <a:fillRect/>
          </a:stretch>
        </p:blipFill>
        <p:spPr>
          <a:xfrm>
            <a:off x="60001" y="5384027"/>
            <a:ext cx="686126" cy="240144"/>
          </a:xfrm>
          <a:prstGeom prst="rect">
            <a:avLst/>
          </a:prstGeom>
        </p:spPr>
      </p:pic>
      <p:pic>
        <p:nvPicPr>
          <p:cNvPr id="44" name="Picture 43">
            <a:extLst>
              <a:ext uri="{FF2B5EF4-FFF2-40B4-BE49-F238E27FC236}">
                <a16:creationId xmlns:a16="http://schemas.microsoft.com/office/drawing/2014/main" id="{F797BF35-78B0-E74E-A050-E01360A00013}"/>
              </a:ext>
            </a:extLst>
          </p:cNvPr>
          <p:cNvPicPr>
            <a:picLocks noChangeAspect="1"/>
          </p:cNvPicPr>
          <p:nvPr/>
        </p:nvPicPr>
        <p:blipFill>
          <a:blip r:embed="rId11"/>
          <a:stretch>
            <a:fillRect/>
          </a:stretch>
        </p:blipFill>
        <p:spPr>
          <a:xfrm>
            <a:off x="11433738" y="5250454"/>
            <a:ext cx="617141" cy="216000"/>
          </a:xfrm>
          <a:prstGeom prst="rect">
            <a:avLst/>
          </a:prstGeom>
        </p:spPr>
      </p:pic>
    </p:spTree>
    <p:extLst>
      <p:ext uri="{BB962C8B-B14F-4D97-AF65-F5344CB8AC3E}">
        <p14:creationId xmlns:p14="http://schemas.microsoft.com/office/powerpoint/2010/main" val="17563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111500"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925933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63003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56241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775883" y="2664587"/>
            <a:ext cx="2930289" cy="369332"/>
          </a:xfrm>
          <a:prstGeom prst="rect">
            <a:avLst/>
          </a:prstGeom>
          <a:noFill/>
        </p:spPr>
        <p:txBody>
          <a:bodyPr wrap="none" rtlCol="0">
            <a:spAutoFit/>
          </a:bodyPr>
          <a:lstStyle/>
          <a:p>
            <a:r>
              <a:rPr lang="en-US" dirty="0"/>
              <a:t>Probability density frequency</a:t>
            </a:r>
          </a:p>
        </p:txBody>
      </p:sp>
      <p:sp>
        <p:nvSpPr>
          <p:cNvPr id="4" name="Freeform 3">
            <a:extLst>
              <a:ext uri="{FF2B5EF4-FFF2-40B4-BE49-F238E27FC236}">
                <a16:creationId xmlns:a16="http://schemas.microsoft.com/office/drawing/2014/main" id="{2CE8DCF0-F6FD-0D40-B15A-8E4E9D1B0D0D}"/>
              </a:ext>
            </a:extLst>
          </p:cNvPr>
          <p:cNvSpPr/>
          <p:nvPr/>
        </p:nvSpPr>
        <p:spPr>
          <a:xfrm>
            <a:off x="5396754" y="4067736"/>
            <a:ext cx="759759" cy="820271"/>
          </a:xfrm>
          <a:custGeom>
            <a:avLst/>
            <a:gdLst>
              <a:gd name="connsiteX0" fmla="*/ 0 w 759759"/>
              <a:gd name="connsiteY0" fmla="*/ 806824 h 820271"/>
              <a:gd name="connsiteX1" fmla="*/ 215153 w 759759"/>
              <a:gd name="connsiteY1" fmla="*/ 699247 h 820271"/>
              <a:gd name="connsiteX2" fmla="*/ 416859 w 759759"/>
              <a:gd name="connsiteY2" fmla="*/ 578224 h 820271"/>
              <a:gd name="connsiteX3" fmla="*/ 477371 w 759759"/>
              <a:gd name="connsiteY3" fmla="*/ 470647 h 820271"/>
              <a:gd name="connsiteX4" fmla="*/ 504265 w 759759"/>
              <a:gd name="connsiteY4" fmla="*/ 430306 h 820271"/>
              <a:gd name="connsiteX5" fmla="*/ 517712 w 759759"/>
              <a:gd name="connsiteY5" fmla="*/ 410136 h 820271"/>
              <a:gd name="connsiteX6" fmla="*/ 531159 w 759759"/>
              <a:gd name="connsiteY6" fmla="*/ 376518 h 820271"/>
              <a:gd name="connsiteX7" fmla="*/ 551329 w 759759"/>
              <a:gd name="connsiteY7" fmla="*/ 309283 h 820271"/>
              <a:gd name="connsiteX8" fmla="*/ 759759 w 759759"/>
              <a:gd name="connsiteY8" fmla="*/ 0 h 820271"/>
              <a:gd name="connsiteX9" fmla="*/ 759759 w 759759"/>
              <a:gd name="connsiteY9" fmla="*/ 820271 h 820271"/>
              <a:gd name="connsiteX10" fmla="*/ 0 w 759759"/>
              <a:gd name="connsiteY10" fmla="*/ 806824 h 82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59" h="820271">
                <a:moveTo>
                  <a:pt x="0" y="806824"/>
                </a:moveTo>
                <a:lnTo>
                  <a:pt x="215153" y="699247"/>
                </a:lnTo>
                <a:lnTo>
                  <a:pt x="416859" y="578224"/>
                </a:lnTo>
                <a:cubicBezTo>
                  <a:pt x="461581" y="429146"/>
                  <a:pt x="404970" y="579249"/>
                  <a:pt x="477371" y="470647"/>
                </a:cubicBezTo>
                <a:lnTo>
                  <a:pt x="504265" y="430306"/>
                </a:lnTo>
                <a:lnTo>
                  <a:pt x="517712" y="410136"/>
                </a:lnTo>
                <a:cubicBezTo>
                  <a:pt x="526020" y="385211"/>
                  <a:pt x="521265" y="396304"/>
                  <a:pt x="531159" y="376518"/>
                </a:cubicBezTo>
                <a:lnTo>
                  <a:pt x="551329" y="309283"/>
                </a:lnTo>
                <a:lnTo>
                  <a:pt x="759759" y="0"/>
                </a:lnTo>
                <a:lnTo>
                  <a:pt x="759759" y="820271"/>
                </a:lnTo>
                <a:lnTo>
                  <a:pt x="0" y="806824"/>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7C5F1D-AAF4-2540-A0AF-B11B36F263F1}"/>
              </a:ext>
            </a:extLst>
          </p:cNvPr>
          <p:cNvSpPr/>
          <p:nvPr/>
        </p:nvSpPr>
        <p:spPr>
          <a:xfrm>
            <a:off x="6169960" y="3307976"/>
            <a:ext cx="1075765" cy="1580030"/>
          </a:xfrm>
          <a:custGeom>
            <a:avLst/>
            <a:gdLst>
              <a:gd name="connsiteX0" fmla="*/ 6723 w 1075765"/>
              <a:gd name="connsiteY0" fmla="*/ 1573306 h 1580030"/>
              <a:gd name="connsiteX1" fmla="*/ 0 w 1075765"/>
              <a:gd name="connsiteY1" fmla="*/ 705971 h 1580030"/>
              <a:gd name="connsiteX2" fmla="*/ 67235 w 1075765"/>
              <a:gd name="connsiteY2" fmla="*/ 336177 h 1580030"/>
              <a:gd name="connsiteX3" fmla="*/ 141194 w 1075765"/>
              <a:gd name="connsiteY3" fmla="*/ 0 h 1580030"/>
              <a:gd name="connsiteX4" fmla="*/ 141194 w 1075765"/>
              <a:gd name="connsiteY4" fmla="*/ 0 h 1580030"/>
              <a:gd name="connsiteX5" fmla="*/ 329453 w 1075765"/>
              <a:gd name="connsiteY5" fmla="*/ 591671 h 1580030"/>
              <a:gd name="connsiteX6" fmla="*/ 510988 w 1075765"/>
              <a:gd name="connsiteY6" fmla="*/ 1109383 h 1580030"/>
              <a:gd name="connsiteX7" fmla="*/ 773206 w 1075765"/>
              <a:gd name="connsiteY7" fmla="*/ 1465730 h 1580030"/>
              <a:gd name="connsiteX8" fmla="*/ 1075765 w 1075765"/>
              <a:gd name="connsiteY8" fmla="*/ 1580030 h 1580030"/>
              <a:gd name="connsiteX9" fmla="*/ 6723 w 1075765"/>
              <a:gd name="connsiteY9" fmla="*/ 1573306 h 158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65" h="1580030">
                <a:moveTo>
                  <a:pt x="6723" y="1573306"/>
                </a:moveTo>
                <a:lnTo>
                  <a:pt x="0" y="705971"/>
                </a:lnTo>
                <a:lnTo>
                  <a:pt x="67235" y="336177"/>
                </a:lnTo>
                <a:lnTo>
                  <a:pt x="141194" y="0"/>
                </a:lnTo>
                <a:lnTo>
                  <a:pt x="141194" y="0"/>
                </a:lnTo>
                <a:lnTo>
                  <a:pt x="329453" y="591671"/>
                </a:lnTo>
                <a:lnTo>
                  <a:pt x="510988" y="1109383"/>
                </a:lnTo>
                <a:lnTo>
                  <a:pt x="773206" y="1465730"/>
                </a:lnTo>
                <a:lnTo>
                  <a:pt x="1075765" y="1580030"/>
                </a:lnTo>
                <a:lnTo>
                  <a:pt x="6723" y="1573306"/>
                </a:lnTo>
                <a:close/>
              </a:path>
            </a:pathLst>
          </a:cu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41390"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62514"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14" name="Group 13">
            <a:extLst>
              <a:ext uri="{FF2B5EF4-FFF2-40B4-BE49-F238E27FC236}">
                <a16:creationId xmlns:a16="http://schemas.microsoft.com/office/drawing/2014/main" id="{FE9B9FCA-F8E0-1A48-86B2-AFFF9E018ED6}"/>
              </a:ext>
            </a:extLst>
          </p:cNvPr>
          <p:cNvGrpSpPr/>
          <p:nvPr/>
        </p:nvGrpSpPr>
        <p:grpSpPr>
          <a:xfrm>
            <a:off x="2821778" y="4640581"/>
            <a:ext cx="3109123" cy="1843355"/>
            <a:chOff x="1297777" y="4640580"/>
            <a:chExt cx="3109123" cy="1843355"/>
          </a:xfrm>
        </p:grpSpPr>
        <p:sp>
          <p:nvSpPr>
            <p:cNvPr id="11" name="TextBox 10">
              <a:extLst>
                <a:ext uri="{FF2B5EF4-FFF2-40B4-BE49-F238E27FC236}">
                  <a16:creationId xmlns:a16="http://schemas.microsoft.com/office/drawing/2014/main" id="{A2ECD1CE-5DA9-214A-B57B-9E8905FB9315}"/>
                </a:ext>
              </a:extLst>
            </p:cNvPr>
            <p:cNvSpPr txBox="1"/>
            <p:nvPr/>
          </p:nvSpPr>
          <p:spPr>
            <a:xfrm>
              <a:off x="12977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2067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6CD457-6FAD-5F47-B267-84125B278152}"/>
              </a:ext>
            </a:extLst>
          </p:cNvPr>
          <p:cNvGrpSpPr/>
          <p:nvPr/>
        </p:nvGrpSpPr>
        <p:grpSpPr>
          <a:xfrm>
            <a:off x="6538450"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spTree>
    <p:extLst>
      <p:ext uri="{BB962C8B-B14F-4D97-AF65-F5344CB8AC3E}">
        <p14:creationId xmlns:p14="http://schemas.microsoft.com/office/powerpoint/2010/main" val="40085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F2DFB-5223-5446-9ABD-70C04E2DF4E7}"/>
              </a:ext>
            </a:extLst>
          </p:cNvPr>
          <p:cNvPicPr>
            <a:picLocks noChangeAspect="1"/>
          </p:cNvPicPr>
          <p:nvPr/>
        </p:nvPicPr>
        <p:blipFill>
          <a:blip r:embed="rId2"/>
          <a:stretch>
            <a:fillRect/>
          </a:stretch>
        </p:blipFill>
        <p:spPr>
          <a:xfrm>
            <a:off x="2266950" y="876300"/>
            <a:ext cx="7778750" cy="5185833"/>
          </a:xfrm>
          <a:prstGeom prst="rect">
            <a:avLst/>
          </a:prstGeom>
        </p:spPr>
      </p:pic>
      <p:sp>
        <p:nvSpPr>
          <p:cNvPr id="8" name="Rectangle 7">
            <a:extLst>
              <a:ext uri="{FF2B5EF4-FFF2-40B4-BE49-F238E27FC236}">
                <a16:creationId xmlns:a16="http://schemas.microsoft.com/office/drawing/2014/main" id="{7EB9F8ED-7E82-7F46-BBD3-69B447C822E5}"/>
              </a:ext>
            </a:extLst>
          </p:cNvPr>
          <p:cNvSpPr/>
          <p:nvPr/>
        </p:nvSpPr>
        <p:spPr>
          <a:xfrm>
            <a:off x="3238500" y="5511800"/>
            <a:ext cx="6172200" cy="2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5C02F8-1DAD-D94C-8D7E-3D11F25DED91}"/>
              </a:ext>
            </a:extLst>
          </p:cNvPr>
          <p:cNvPicPr>
            <a:picLocks noChangeAspect="1"/>
          </p:cNvPicPr>
          <p:nvPr/>
        </p:nvPicPr>
        <p:blipFill>
          <a:blip r:embed="rId3"/>
          <a:stretch>
            <a:fillRect/>
          </a:stretch>
        </p:blipFill>
        <p:spPr>
          <a:xfrm>
            <a:off x="3327400" y="5566717"/>
            <a:ext cx="5753100" cy="157619"/>
          </a:xfrm>
          <a:prstGeom prst="rect">
            <a:avLst/>
          </a:prstGeom>
        </p:spPr>
      </p:pic>
      <p:sp>
        <p:nvSpPr>
          <p:cNvPr id="5" name="TextBox 4">
            <a:extLst>
              <a:ext uri="{FF2B5EF4-FFF2-40B4-BE49-F238E27FC236}">
                <a16:creationId xmlns:a16="http://schemas.microsoft.com/office/drawing/2014/main" id="{2D3987FF-4340-F747-B1D2-27CE27B194C6}"/>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72830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5940"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cxnSpLocks/>
            <a:stCxn id="25" idx="3"/>
          </p:cNvCxnSpPr>
          <p:nvPr/>
        </p:nvCxnSpPr>
        <p:spPr>
          <a:xfrm>
            <a:off x="5582786"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3677961" y="2322554"/>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F286A3-471E-DE41-8702-E48C8EE03929}"/>
              </a:ext>
            </a:extLst>
          </p:cNvPr>
          <p:cNvSpPr txBox="1"/>
          <p:nvPr/>
        </p:nvSpPr>
        <p:spPr>
          <a:xfrm>
            <a:off x="4335634" y="2149793"/>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52" name="Picture 51">
            <a:extLst>
              <a:ext uri="{FF2B5EF4-FFF2-40B4-BE49-F238E27FC236}">
                <a16:creationId xmlns:a16="http://schemas.microsoft.com/office/drawing/2014/main" id="{A65331C9-0EF5-DE40-9B09-141EECB4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24" y="1642727"/>
            <a:ext cx="1444687" cy="1660460"/>
          </a:xfrm>
          <a:prstGeom prst="rect">
            <a:avLst/>
          </a:prstGeom>
          <a:ln w="38100">
            <a:solidFill>
              <a:schemeClr val="accent2"/>
            </a:solidFill>
          </a:ln>
        </p:spPr>
      </p:pic>
      <p:pic>
        <p:nvPicPr>
          <p:cNvPr id="53" name="Picture 52">
            <a:extLst>
              <a:ext uri="{FF2B5EF4-FFF2-40B4-BE49-F238E27FC236}">
                <a16:creationId xmlns:a16="http://schemas.microsoft.com/office/drawing/2014/main" id="{3650F2DB-AFBE-054C-8C8C-D3F4E179D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21" y="3672519"/>
            <a:ext cx="1444687" cy="1660460"/>
          </a:xfrm>
          <a:prstGeom prst="rect">
            <a:avLst/>
          </a:prstGeom>
          <a:ln w="63500">
            <a:solidFill>
              <a:schemeClr val="accent1">
                <a:lumMod val="60000"/>
                <a:lumOff val="40000"/>
              </a:schemeClr>
            </a:solidFill>
          </a:ln>
        </p:spPr>
      </p:pic>
      <p:sp>
        <p:nvSpPr>
          <p:cNvPr id="5" name="TextBox 4">
            <a:extLst>
              <a:ext uri="{FF2B5EF4-FFF2-40B4-BE49-F238E27FC236}">
                <a16:creationId xmlns:a16="http://schemas.microsoft.com/office/drawing/2014/main" id="{DF346E5A-92E7-714D-A7FB-691EC0B5745A}"/>
              </a:ext>
            </a:extLst>
          </p:cNvPr>
          <p:cNvSpPr txBox="1"/>
          <p:nvPr/>
        </p:nvSpPr>
        <p:spPr>
          <a:xfrm>
            <a:off x="2320229" y="1272746"/>
            <a:ext cx="945772" cy="369332"/>
          </a:xfrm>
          <a:prstGeom prst="rect">
            <a:avLst/>
          </a:prstGeom>
          <a:noFill/>
        </p:spPr>
        <p:txBody>
          <a:bodyPr wrap="none" rtlCol="0">
            <a:spAutoFit/>
          </a:bodyPr>
          <a:lstStyle/>
          <a:p>
            <a:r>
              <a:rPr lang="en-US" dirty="0"/>
              <a:t>Image A</a:t>
            </a:r>
          </a:p>
        </p:txBody>
      </p:sp>
      <p:sp>
        <p:nvSpPr>
          <p:cNvPr id="54" name="TextBox 53">
            <a:extLst>
              <a:ext uri="{FF2B5EF4-FFF2-40B4-BE49-F238E27FC236}">
                <a16:creationId xmlns:a16="http://schemas.microsoft.com/office/drawing/2014/main" id="{6B999076-AEED-D040-B7AA-0B0D3D546C75}"/>
              </a:ext>
            </a:extLst>
          </p:cNvPr>
          <p:cNvSpPr txBox="1"/>
          <p:nvPr/>
        </p:nvSpPr>
        <p:spPr>
          <a:xfrm>
            <a:off x="2375327" y="3303187"/>
            <a:ext cx="945772" cy="369332"/>
          </a:xfrm>
          <a:prstGeom prst="rect">
            <a:avLst/>
          </a:prstGeom>
          <a:noFill/>
        </p:spPr>
        <p:txBody>
          <a:bodyPr wrap="none" rtlCol="0">
            <a:spAutoFit/>
          </a:bodyPr>
          <a:lstStyle/>
          <a:p>
            <a:r>
              <a:rPr lang="en-US" dirty="0"/>
              <a:t>Image B</a:t>
            </a:r>
          </a:p>
        </p:txBody>
      </p:sp>
      <p:sp>
        <p:nvSpPr>
          <p:cNvPr id="55" name="Rectangle 54">
            <a:extLst>
              <a:ext uri="{FF2B5EF4-FFF2-40B4-BE49-F238E27FC236}">
                <a16:creationId xmlns:a16="http://schemas.microsoft.com/office/drawing/2014/main" id="{AC7D5B98-8229-D248-966C-CD246C3158CC}"/>
              </a:ext>
            </a:extLst>
          </p:cNvPr>
          <p:cNvSpPr/>
          <p:nvPr/>
        </p:nvSpPr>
        <p:spPr>
          <a:xfrm>
            <a:off x="4176037" y="4064545"/>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9671280-B5D1-7146-8F37-7009E159E46D}"/>
              </a:ext>
            </a:extLst>
          </p:cNvPr>
          <p:cNvCxnSpPr>
            <a:cxnSpLocks/>
            <a:stCxn id="55" idx="3"/>
          </p:cNvCxnSpPr>
          <p:nvPr/>
        </p:nvCxnSpPr>
        <p:spPr>
          <a:xfrm>
            <a:off x="5562883" y="4515756"/>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ight Arrow 56">
            <a:extLst>
              <a:ext uri="{FF2B5EF4-FFF2-40B4-BE49-F238E27FC236}">
                <a16:creationId xmlns:a16="http://schemas.microsoft.com/office/drawing/2014/main" id="{3DB99C0B-77B9-4E43-A1B4-981112580532}"/>
              </a:ext>
            </a:extLst>
          </p:cNvPr>
          <p:cNvSpPr/>
          <p:nvPr/>
        </p:nvSpPr>
        <p:spPr>
          <a:xfrm>
            <a:off x="3658058" y="4382063"/>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52984F7-E748-C546-9A71-6F8ADF2F6C70}"/>
              </a:ext>
            </a:extLst>
          </p:cNvPr>
          <p:cNvSpPr txBox="1"/>
          <p:nvPr/>
        </p:nvSpPr>
        <p:spPr>
          <a:xfrm>
            <a:off x="4315731" y="4209302"/>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6" name="Picture 5">
            <a:extLst>
              <a:ext uri="{FF2B5EF4-FFF2-40B4-BE49-F238E27FC236}">
                <a16:creationId xmlns:a16="http://schemas.microsoft.com/office/drawing/2014/main" id="{E128AF01-D50B-7E4E-B1AB-C8A6D384381D}"/>
              </a:ext>
            </a:extLst>
          </p:cNvPr>
          <p:cNvPicPr>
            <a:picLocks noChangeAspect="1"/>
          </p:cNvPicPr>
          <p:nvPr/>
        </p:nvPicPr>
        <p:blipFill>
          <a:blip r:embed="rId4"/>
          <a:stretch>
            <a:fillRect/>
          </a:stretch>
        </p:blipFill>
        <p:spPr>
          <a:xfrm>
            <a:off x="6356434" y="2126388"/>
            <a:ext cx="545366" cy="659717"/>
          </a:xfrm>
          <a:prstGeom prst="rect">
            <a:avLst/>
          </a:prstGeom>
        </p:spPr>
      </p:pic>
      <p:sp>
        <p:nvSpPr>
          <p:cNvPr id="59" name="Rectangle 58">
            <a:extLst>
              <a:ext uri="{FF2B5EF4-FFF2-40B4-BE49-F238E27FC236}">
                <a16:creationId xmlns:a16="http://schemas.microsoft.com/office/drawing/2014/main" id="{EB3B584E-88D0-7E49-99E1-BE40247CEABB}"/>
              </a:ext>
            </a:extLst>
          </p:cNvPr>
          <p:cNvSpPr/>
          <p:nvPr/>
        </p:nvSpPr>
        <p:spPr>
          <a:xfrm>
            <a:off x="5915793"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9791ED-740E-E54D-A7AB-F5A452399748}"/>
              </a:ext>
            </a:extLst>
          </p:cNvPr>
          <p:cNvCxnSpPr>
            <a:cxnSpLocks/>
            <a:stCxn id="59" idx="3"/>
          </p:cNvCxnSpPr>
          <p:nvPr/>
        </p:nvCxnSpPr>
        <p:spPr>
          <a:xfrm>
            <a:off x="7302639"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662FE968-62A6-5546-B5E4-FA3ADA277C96}"/>
              </a:ext>
            </a:extLst>
          </p:cNvPr>
          <p:cNvSpPr/>
          <p:nvPr/>
        </p:nvSpPr>
        <p:spPr>
          <a:xfrm>
            <a:off x="5915792" y="4060949"/>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5BF211E-2A99-D54B-BF07-F2A2F8BC406B}"/>
              </a:ext>
            </a:extLst>
          </p:cNvPr>
          <p:cNvCxnSpPr>
            <a:cxnSpLocks/>
            <a:stCxn id="61" idx="3"/>
          </p:cNvCxnSpPr>
          <p:nvPr/>
        </p:nvCxnSpPr>
        <p:spPr>
          <a:xfrm>
            <a:off x="7302638" y="4512160"/>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5DCFE804-23E3-0747-9717-941522C86409}"/>
              </a:ext>
            </a:extLst>
          </p:cNvPr>
          <p:cNvPicPr>
            <a:picLocks noChangeAspect="1"/>
          </p:cNvPicPr>
          <p:nvPr/>
        </p:nvPicPr>
        <p:blipFill>
          <a:blip r:embed="rId4"/>
          <a:stretch>
            <a:fillRect/>
          </a:stretch>
        </p:blipFill>
        <p:spPr>
          <a:xfrm>
            <a:off x="6316629" y="4209302"/>
            <a:ext cx="545366" cy="659717"/>
          </a:xfrm>
          <a:prstGeom prst="rect">
            <a:avLst/>
          </a:prstGeom>
        </p:spPr>
      </p:pic>
      <p:pic>
        <p:nvPicPr>
          <p:cNvPr id="31" name="Picture 30">
            <a:extLst>
              <a:ext uri="{FF2B5EF4-FFF2-40B4-BE49-F238E27FC236}">
                <a16:creationId xmlns:a16="http://schemas.microsoft.com/office/drawing/2014/main" id="{B334A672-3075-244A-8E89-4152BF73CDE8}"/>
              </a:ext>
            </a:extLst>
          </p:cNvPr>
          <p:cNvPicPr>
            <a:picLocks noChangeAspect="1"/>
          </p:cNvPicPr>
          <p:nvPr/>
        </p:nvPicPr>
        <p:blipFill>
          <a:blip r:embed="rId5"/>
          <a:stretch>
            <a:fillRect/>
          </a:stretch>
        </p:blipFill>
        <p:spPr>
          <a:xfrm>
            <a:off x="7790029" y="2352650"/>
            <a:ext cx="254000" cy="215900"/>
          </a:xfrm>
          <a:prstGeom prst="rect">
            <a:avLst/>
          </a:prstGeom>
        </p:spPr>
      </p:pic>
      <p:pic>
        <p:nvPicPr>
          <p:cNvPr id="38" name="Picture 37">
            <a:extLst>
              <a:ext uri="{FF2B5EF4-FFF2-40B4-BE49-F238E27FC236}">
                <a16:creationId xmlns:a16="http://schemas.microsoft.com/office/drawing/2014/main" id="{5BC2F1C7-EA92-B944-9A6B-387936A23D31}"/>
              </a:ext>
            </a:extLst>
          </p:cNvPr>
          <p:cNvPicPr>
            <a:picLocks noChangeAspect="1"/>
          </p:cNvPicPr>
          <p:nvPr/>
        </p:nvPicPr>
        <p:blipFill>
          <a:blip r:embed="rId6"/>
          <a:stretch>
            <a:fillRect/>
          </a:stretch>
        </p:blipFill>
        <p:spPr>
          <a:xfrm>
            <a:off x="7792075" y="4337649"/>
            <a:ext cx="279400" cy="330200"/>
          </a:xfrm>
          <a:prstGeom prst="rect">
            <a:avLst/>
          </a:prstGeom>
        </p:spPr>
      </p:pic>
      <p:sp>
        <p:nvSpPr>
          <p:cNvPr id="64" name="Right Brace 63">
            <a:extLst>
              <a:ext uri="{FF2B5EF4-FFF2-40B4-BE49-F238E27FC236}">
                <a16:creationId xmlns:a16="http://schemas.microsoft.com/office/drawing/2014/main" id="{F18B197A-DF71-4541-846E-5A27BC3141B9}"/>
              </a:ext>
            </a:extLst>
          </p:cNvPr>
          <p:cNvSpPr/>
          <p:nvPr/>
        </p:nvSpPr>
        <p:spPr>
          <a:xfrm>
            <a:off x="8196650" y="2149792"/>
            <a:ext cx="481913" cy="2705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5D5F754F-A6AA-064C-BE9B-0A9CED3B92D7}"/>
              </a:ext>
            </a:extLst>
          </p:cNvPr>
          <p:cNvSpPr txBox="1"/>
          <p:nvPr/>
        </p:nvSpPr>
        <p:spPr>
          <a:xfrm>
            <a:off x="7255179" y="829849"/>
            <a:ext cx="1353191" cy="923330"/>
          </a:xfrm>
          <a:prstGeom prst="rect">
            <a:avLst/>
          </a:prstGeom>
          <a:noFill/>
        </p:spPr>
        <p:txBody>
          <a:bodyPr wrap="none" rtlCol="0">
            <a:spAutoFit/>
          </a:bodyPr>
          <a:lstStyle/>
          <a:p>
            <a:pPr algn="ctr"/>
            <a:r>
              <a:rPr lang="en-US" dirty="0"/>
              <a:t>Vectors of n </a:t>
            </a:r>
          </a:p>
          <a:p>
            <a:pPr algn="ctr"/>
            <a:r>
              <a:rPr lang="en-US" dirty="0"/>
              <a:t>elements</a:t>
            </a:r>
          </a:p>
          <a:p>
            <a:pPr algn="ctr"/>
            <a:r>
              <a:rPr lang="en-US" dirty="0"/>
              <a:t>(1 x n)</a:t>
            </a:r>
          </a:p>
        </p:txBody>
      </p:sp>
      <p:pic>
        <p:nvPicPr>
          <p:cNvPr id="66" name="Picture 65">
            <a:extLst>
              <a:ext uri="{FF2B5EF4-FFF2-40B4-BE49-F238E27FC236}">
                <a16:creationId xmlns:a16="http://schemas.microsoft.com/office/drawing/2014/main" id="{42720BC9-DD29-174E-A248-95004A62B75E}"/>
              </a:ext>
            </a:extLst>
          </p:cNvPr>
          <p:cNvPicPr>
            <a:picLocks noChangeAspect="1"/>
          </p:cNvPicPr>
          <p:nvPr/>
        </p:nvPicPr>
        <p:blipFill>
          <a:blip r:embed="rId7"/>
          <a:stretch>
            <a:fillRect/>
          </a:stretch>
        </p:blipFill>
        <p:spPr>
          <a:xfrm>
            <a:off x="9841086" y="4768333"/>
            <a:ext cx="1389205" cy="380911"/>
          </a:xfrm>
          <a:prstGeom prst="rect">
            <a:avLst/>
          </a:prstGeom>
        </p:spPr>
      </p:pic>
      <p:sp>
        <p:nvSpPr>
          <p:cNvPr id="67" name="TextBox 66">
            <a:extLst>
              <a:ext uri="{FF2B5EF4-FFF2-40B4-BE49-F238E27FC236}">
                <a16:creationId xmlns:a16="http://schemas.microsoft.com/office/drawing/2014/main" id="{EDF89CE3-18D6-A143-A475-63D988E27707}"/>
              </a:ext>
            </a:extLst>
          </p:cNvPr>
          <p:cNvSpPr txBox="1"/>
          <p:nvPr/>
        </p:nvSpPr>
        <p:spPr>
          <a:xfrm>
            <a:off x="4208014" y="5658197"/>
            <a:ext cx="6289175" cy="369332"/>
          </a:xfrm>
          <a:prstGeom prst="rect">
            <a:avLst/>
          </a:prstGeom>
          <a:noFill/>
        </p:spPr>
        <p:txBody>
          <a:bodyPr wrap="square" rtlCol="0">
            <a:spAutoFit/>
          </a:bodyPr>
          <a:lstStyle/>
          <a:p>
            <a:r>
              <a:rPr lang="en-US" dirty="0"/>
              <a:t>If image-A and image-B are from the same person score s is high </a:t>
            </a:r>
          </a:p>
        </p:txBody>
      </p:sp>
      <p:sp>
        <p:nvSpPr>
          <p:cNvPr id="68" name="TextBox 67">
            <a:extLst>
              <a:ext uri="{FF2B5EF4-FFF2-40B4-BE49-F238E27FC236}">
                <a16:creationId xmlns:a16="http://schemas.microsoft.com/office/drawing/2014/main" id="{88656C8B-8362-BE4B-A594-A268B4442B6F}"/>
              </a:ext>
            </a:extLst>
          </p:cNvPr>
          <p:cNvSpPr txBox="1"/>
          <p:nvPr/>
        </p:nvSpPr>
        <p:spPr>
          <a:xfrm>
            <a:off x="4198853" y="6190919"/>
            <a:ext cx="6112699" cy="369332"/>
          </a:xfrm>
          <a:prstGeom prst="rect">
            <a:avLst/>
          </a:prstGeom>
          <a:noFill/>
        </p:spPr>
        <p:txBody>
          <a:bodyPr wrap="none" rtlCol="0">
            <a:spAutoFit/>
          </a:bodyPr>
          <a:lstStyle/>
          <a:p>
            <a:r>
              <a:rPr lang="en-US" dirty="0"/>
              <a:t>If image-A and image-B are from different persons score s is low</a:t>
            </a:r>
          </a:p>
        </p:txBody>
      </p:sp>
      <p:sp>
        <p:nvSpPr>
          <p:cNvPr id="69" name="TextBox 68">
            <a:extLst>
              <a:ext uri="{FF2B5EF4-FFF2-40B4-BE49-F238E27FC236}">
                <a16:creationId xmlns:a16="http://schemas.microsoft.com/office/drawing/2014/main" id="{665B486D-6FB2-7D42-96B7-8B6568448611}"/>
              </a:ext>
            </a:extLst>
          </p:cNvPr>
          <p:cNvSpPr txBox="1"/>
          <p:nvPr/>
        </p:nvSpPr>
        <p:spPr>
          <a:xfrm>
            <a:off x="9788941" y="3986437"/>
            <a:ext cx="1606530" cy="646331"/>
          </a:xfrm>
          <a:prstGeom prst="rect">
            <a:avLst/>
          </a:prstGeom>
          <a:noFill/>
        </p:spPr>
        <p:txBody>
          <a:bodyPr wrap="none" rtlCol="0">
            <a:spAutoFit/>
          </a:bodyPr>
          <a:lstStyle/>
          <a:p>
            <a:r>
              <a:rPr lang="en-US" dirty="0"/>
              <a:t>Similarity using</a:t>
            </a:r>
          </a:p>
          <a:p>
            <a:r>
              <a:rPr lang="en-US" dirty="0"/>
              <a:t>cos - similarity</a:t>
            </a:r>
          </a:p>
        </p:txBody>
      </p:sp>
      <p:cxnSp>
        <p:nvCxnSpPr>
          <p:cNvPr id="71" name="Straight Arrow Connector 70">
            <a:extLst>
              <a:ext uri="{FF2B5EF4-FFF2-40B4-BE49-F238E27FC236}">
                <a16:creationId xmlns:a16="http://schemas.microsoft.com/office/drawing/2014/main" id="{27DF729B-0322-A847-988A-F770DF6FBDA6}"/>
              </a:ext>
            </a:extLst>
          </p:cNvPr>
          <p:cNvCxnSpPr/>
          <p:nvPr/>
        </p:nvCxnSpPr>
        <p:spPr>
          <a:xfrm flipV="1">
            <a:off x="9923329" y="2280018"/>
            <a:ext cx="691978" cy="87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BEDB152-5053-984F-B44D-A5F256A5834F}"/>
              </a:ext>
            </a:extLst>
          </p:cNvPr>
          <p:cNvCxnSpPr>
            <a:cxnSpLocks/>
          </p:cNvCxnSpPr>
          <p:nvPr/>
        </p:nvCxnSpPr>
        <p:spPr>
          <a:xfrm flipV="1">
            <a:off x="9923329" y="2606236"/>
            <a:ext cx="976184" cy="54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2DCB79CC-8BD0-F74B-BC20-D345004B11E0}"/>
              </a:ext>
            </a:extLst>
          </p:cNvPr>
          <p:cNvPicPr>
            <a:picLocks noChangeAspect="1"/>
          </p:cNvPicPr>
          <p:nvPr/>
        </p:nvPicPr>
        <p:blipFill>
          <a:blip r:embed="rId5"/>
          <a:stretch>
            <a:fillRect/>
          </a:stretch>
        </p:blipFill>
        <p:spPr>
          <a:xfrm>
            <a:off x="10645513" y="2043746"/>
            <a:ext cx="254000" cy="215900"/>
          </a:xfrm>
          <a:prstGeom prst="rect">
            <a:avLst/>
          </a:prstGeom>
        </p:spPr>
      </p:pic>
      <p:pic>
        <p:nvPicPr>
          <p:cNvPr id="77" name="Picture 76">
            <a:extLst>
              <a:ext uri="{FF2B5EF4-FFF2-40B4-BE49-F238E27FC236}">
                <a16:creationId xmlns:a16="http://schemas.microsoft.com/office/drawing/2014/main" id="{0758A6C4-2788-4C48-B4BE-0640C7307117}"/>
              </a:ext>
            </a:extLst>
          </p:cNvPr>
          <p:cNvPicPr>
            <a:picLocks noChangeAspect="1"/>
          </p:cNvPicPr>
          <p:nvPr/>
        </p:nvPicPr>
        <p:blipFill>
          <a:blip r:embed="rId6"/>
          <a:stretch>
            <a:fillRect/>
          </a:stretch>
        </p:blipFill>
        <p:spPr>
          <a:xfrm>
            <a:off x="10952406" y="2441135"/>
            <a:ext cx="279400" cy="330200"/>
          </a:xfrm>
          <a:prstGeom prst="rect">
            <a:avLst/>
          </a:prstGeom>
        </p:spPr>
      </p:pic>
      <p:sp>
        <p:nvSpPr>
          <p:cNvPr id="79" name="Arc 78">
            <a:extLst>
              <a:ext uri="{FF2B5EF4-FFF2-40B4-BE49-F238E27FC236}">
                <a16:creationId xmlns:a16="http://schemas.microsoft.com/office/drawing/2014/main" id="{84CAE9D0-EE7E-FC4D-A795-2715206C87CC}"/>
              </a:ext>
            </a:extLst>
          </p:cNvPr>
          <p:cNvSpPr/>
          <p:nvPr/>
        </p:nvSpPr>
        <p:spPr>
          <a:xfrm>
            <a:off x="10158110" y="2763721"/>
            <a:ext cx="210065" cy="17145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140E10F3-8316-9C49-AB78-DB59A9A083E0}"/>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sp>
        <p:nvSpPr>
          <p:cNvPr id="2" name="Rectangle 1">
            <a:extLst>
              <a:ext uri="{FF2B5EF4-FFF2-40B4-BE49-F238E27FC236}">
                <a16:creationId xmlns:a16="http://schemas.microsoft.com/office/drawing/2014/main" id="{CA96002A-571E-DC4C-9839-B1FC4C9EF6F9}"/>
              </a:ext>
            </a:extLst>
          </p:cNvPr>
          <p:cNvSpPr/>
          <p:nvPr/>
        </p:nvSpPr>
        <p:spPr>
          <a:xfrm>
            <a:off x="8825381" y="3318046"/>
            <a:ext cx="747192" cy="369332"/>
          </a:xfrm>
          <a:prstGeom prst="rect">
            <a:avLst/>
          </a:prstGeom>
        </p:spPr>
        <p:txBody>
          <a:bodyPr wrap="none">
            <a:spAutoFit/>
          </a:bodyPr>
          <a:lstStyle/>
          <a:p>
            <a:r>
              <a:rPr lang="en-US" dirty="0"/>
              <a:t>score:</a:t>
            </a:r>
            <a:endParaRPr lang="es-ES_tradnl" dirty="0"/>
          </a:p>
        </p:txBody>
      </p:sp>
      <p:pic>
        <p:nvPicPr>
          <p:cNvPr id="3" name="Picture 2">
            <a:extLst>
              <a:ext uri="{FF2B5EF4-FFF2-40B4-BE49-F238E27FC236}">
                <a16:creationId xmlns:a16="http://schemas.microsoft.com/office/drawing/2014/main" id="{9B272EC1-0EA4-7F4D-91DC-E09DAA49D398}"/>
              </a:ext>
            </a:extLst>
          </p:cNvPr>
          <p:cNvPicPr>
            <a:picLocks noChangeAspect="1"/>
          </p:cNvPicPr>
          <p:nvPr/>
        </p:nvPicPr>
        <p:blipFill>
          <a:blip r:embed="rId8"/>
          <a:stretch>
            <a:fillRect/>
          </a:stretch>
        </p:blipFill>
        <p:spPr>
          <a:xfrm>
            <a:off x="10535688" y="2464248"/>
            <a:ext cx="174477" cy="134823"/>
          </a:xfrm>
          <a:prstGeom prst="rect">
            <a:avLst/>
          </a:prstGeom>
        </p:spPr>
      </p:pic>
      <p:pic>
        <p:nvPicPr>
          <p:cNvPr id="7" name="Picture 6">
            <a:extLst>
              <a:ext uri="{FF2B5EF4-FFF2-40B4-BE49-F238E27FC236}">
                <a16:creationId xmlns:a16="http://schemas.microsoft.com/office/drawing/2014/main" id="{590ABBDA-D669-7243-8C48-34C20004F835}"/>
              </a:ext>
            </a:extLst>
          </p:cNvPr>
          <p:cNvPicPr>
            <a:picLocks noChangeAspect="1"/>
          </p:cNvPicPr>
          <p:nvPr/>
        </p:nvPicPr>
        <p:blipFill>
          <a:blip r:embed="rId9"/>
          <a:stretch>
            <a:fillRect/>
          </a:stretch>
        </p:blipFill>
        <p:spPr>
          <a:xfrm>
            <a:off x="9726269" y="3309245"/>
            <a:ext cx="1483047" cy="345112"/>
          </a:xfrm>
          <a:prstGeom prst="rect">
            <a:avLst/>
          </a:prstGeom>
        </p:spPr>
      </p:pic>
    </p:spTree>
    <p:extLst>
      <p:ext uri="{BB962C8B-B14F-4D97-AF65-F5344CB8AC3E}">
        <p14:creationId xmlns:p14="http://schemas.microsoft.com/office/powerpoint/2010/main" val="391949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38955D-E97B-0545-9333-60278A8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880533"/>
            <a:ext cx="7454900" cy="4969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5FC5E2-DAB2-1143-90ED-420A9F6335A8}"/>
              </a:ext>
            </a:extLst>
          </p:cNvPr>
          <p:cNvSpPr/>
          <p:nvPr/>
        </p:nvSpPr>
        <p:spPr>
          <a:xfrm>
            <a:off x="5753100" y="4711700"/>
            <a:ext cx="7620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99F2F9-6B34-6F46-80E0-5E8CCA4A79C8}"/>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124829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4986020" y="480711"/>
            <a:ext cx="5969000" cy="4660900"/>
          </a:xfrm>
          <a:prstGeom prst="rect">
            <a:avLst/>
          </a:prstGeom>
        </p:spPr>
      </p:pic>
      <p:sp>
        <p:nvSpPr>
          <p:cNvPr id="6" name="TextBox 5">
            <a:extLst>
              <a:ext uri="{FF2B5EF4-FFF2-40B4-BE49-F238E27FC236}">
                <a16:creationId xmlns:a16="http://schemas.microsoft.com/office/drawing/2014/main" id="{C1E4D0A1-800E-DC40-8D25-F5465464CF55}"/>
              </a:ext>
            </a:extLst>
          </p:cNvPr>
          <p:cNvSpPr txBox="1"/>
          <p:nvPr/>
        </p:nvSpPr>
        <p:spPr>
          <a:xfrm>
            <a:off x="9144407" y="2255107"/>
            <a:ext cx="1829988" cy="369332"/>
          </a:xfrm>
          <a:prstGeom prst="rect">
            <a:avLst/>
          </a:prstGeom>
          <a:noFill/>
        </p:spPr>
        <p:txBody>
          <a:bodyPr wrap="none" rtlCol="0">
            <a:spAutoFit/>
          </a:bodyPr>
          <a:lstStyle/>
          <a:p>
            <a:r>
              <a:rPr lang="en-US" dirty="0"/>
              <a:t>Distribution of d+</a:t>
            </a:r>
          </a:p>
        </p:txBody>
      </p:sp>
      <p:sp>
        <p:nvSpPr>
          <p:cNvPr id="7" name="TextBox 6">
            <a:extLst>
              <a:ext uri="{FF2B5EF4-FFF2-40B4-BE49-F238E27FC236}">
                <a16:creationId xmlns:a16="http://schemas.microsoft.com/office/drawing/2014/main" id="{415FABAD-376F-4A48-8531-0F5F2E92ED49}"/>
              </a:ext>
            </a:extLst>
          </p:cNvPr>
          <p:cNvSpPr txBox="1"/>
          <p:nvPr/>
        </p:nvSpPr>
        <p:spPr>
          <a:xfrm>
            <a:off x="5565071" y="1456037"/>
            <a:ext cx="1785104" cy="369332"/>
          </a:xfrm>
          <a:prstGeom prst="rect">
            <a:avLst/>
          </a:prstGeom>
          <a:noFill/>
        </p:spPr>
        <p:txBody>
          <a:bodyPr wrap="none" rtlCol="0">
            <a:spAutoFit/>
          </a:bodyPr>
          <a:lstStyle/>
          <a:p>
            <a:r>
              <a:rPr lang="en-US" dirty="0"/>
              <a:t>Distribution of d-</a:t>
            </a:r>
          </a:p>
        </p:txBody>
      </p:sp>
      <p:pic>
        <p:nvPicPr>
          <p:cNvPr id="9" name="Picture 8">
            <a:extLst>
              <a:ext uri="{FF2B5EF4-FFF2-40B4-BE49-F238E27FC236}">
                <a16:creationId xmlns:a16="http://schemas.microsoft.com/office/drawing/2014/main" id="{2DFA2514-41A0-8B40-92B7-BBFB8904B207}"/>
              </a:ext>
            </a:extLst>
          </p:cNvPr>
          <p:cNvPicPr>
            <a:picLocks noChangeAspect="1"/>
          </p:cNvPicPr>
          <p:nvPr/>
        </p:nvPicPr>
        <p:blipFill>
          <a:blip r:embed="rId4"/>
          <a:stretch>
            <a:fillRect/>
          </a:stretch>
        </p:blipFill>
        <p:spPr>
          <a:xfrm>
            <a:off x="9317406" y="2753497"/>
            <a:ext cx="1422400" cy="469900"/>
          </a:xfrm>
          <a:prstGeom prst="rect">
            <a:avLst/>
          </a:prstGeom>
        </p:spPr>
      </p:pic>
      <p:pic>
        <p:nvPicPr>
          <p:cNvPr id="10" name="Picture 9">
            <a:extLst>
              <a:ext uri="{FF2B5EF4-FFF2-40B4-BE49-F238E27FC236}">
                <a16:creationId xmlns:a16="http://schemas.microsoft.com/office/drawing/2014/main" id="{D507FFDB-6E8A-FB4D-875A-96214476EABC}"/>
              </a:ext>
            </a:extLst>
          </p:cNvPr>
          <p:cNvPicPr>
            <a:picLocks noChangeAspect="1"/>
          </p:cNvPicPr>
          <p:nvPr/>
        </p:nvPicPr>
        <p:blipFill>
          <a:blip r:embed="rId5"/>
          <a:stretch>
            <a:fillRect/>
          </a:stretch>
        </p:blipFill>
        <p:spPr>
          <a:xfrm>
            <a:off x="5716457" y="1978627"/>
            <a:ext cx="1422400" cy="469900"/>
          </a:xfrm>
          <a:prstGeom prst="rect">
            <a:avLst/>
          </a:prstGeom>
        </p:spPr>
      </p:pic>
      <p:cxnSp>
        <p:nvCxnSpPr>
          <p:cNvPr id="12" name="Straight Connector 11">
            <a:extLst>
              <a:ext uri="{FF2B5EF4-FFF2-40B4-BE49-F238E27FC236}">
                <a16:creationId xmlns:a16="http://schemas.microsoft.com/office/drawing/2014/main" id="{93CECA08-876E-A24C-B0D8-48C424393123}"/>
              </a:ext>
            </a:extLst>
          </p:cNvPr>
          <p:cNvCxnSpPr/>
          <p:nvPr/>
        </p:nvCxnSpPr>
        <p:spPr>
          <a:xfrm>
            <a:off x="7735743" y="951469"/>
            <a:ext cx="0" cy="4190142"/>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8691338" y="1978628"/>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1EA17CF-A9EC-4B4E-9042-2763584A94FD}"/>
              </a:ext>
            </a:extLst>
          </p:cNvPr>
          <p:cNvCxnSpPr/>
          <p:nvPr/>
        </p:nvCxnSpPr>
        <p:spPr>
          <a:xfrm>
            <a:off x="7399604" y="3138615"/>
            <a:ext cx="62034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117E5D7-C1CF-B241-A00F-49EBF16C34B0}"/>
              </a:ext>
            </a:extLst>
          </p:cNvPr>
          <p:cNvCxnSpPr>
            <a:cxnSpLocks/>
          </p:cNvCxnSpPr>
          <p:nvPr/>
        </p:nvCxnSpPr>
        <p:spPr>
          <a:xfrm>
            <a:off x="8206912" y="3822355"/>
            <a:ext cx="11104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00CF9D98-19B6-D641-BA98-2470BEEFB6DC}"/>
              </a:ext>
            </a:extLst>
          </p:cNvPr>
          <p:cNvPicPr>
            <a:picLocks noChangeAspect="1"/>
          </p:cNvPicPr>
          <p:nvPr/>
        </p:nvPicPr>
        <p:blipFill>
          <a:blip r:embed="rId6"/>
          <a:stretch>
            <a:fillRect/>
          </a:stretch>
        </p:blipFill>
        <p:spPr>
          <a:xfrm>
            <a:off x="5067129" y="5477939"/>
            <a:ext cx="2543258" cy="1010214"/>
          </a:xfrm>
          <a:prstGeom prst="rect">
            <a:avLst/>
          </a:prstGeom>
        </p:spPr>
      </p:pic>
      <p:sp>
        <p:nvSpPr>
          <p:cNvPr id="20" name="TextBox 19">
            <a:extLst>
              <a:ext uri="{FF2B5EF4-FFF2-40B4-BE49-F238E27FC236}">
                <a16:creationId xmlns:a16="http://schemas.microsoft.com/office/drawing/2014/main" id="{1C6B2205-157B-A449-9445-DB174438B4C4}"/>
              </a:ext>
            </a:extLst>
          </p:cNvPr>
          <p:cNvSpPr txBox="1"/>
          <p:nvPr/>
        </p:nvSpPr>
        <p:spPr>
          <a:xfrm>
            <a:off x="8606165" y="5798380"/>
            <a:ext cx="2844881" cy="369332"/>
          </a:xfrm>
          <a:prstGeom prst="rect">
            <a:avLst/>
          </a:prstGeom>
          <a:noFill/>
        </p:spPr>
        <p:txBody>
          <a:bodyPr wrap="none" rtlCol="0">
            <a:spAutoFit/>
          </a:bodyPr>
          <a:lstStyle/>
          <a:p>
            <a:r>
              <a:rPr lang="en-US" dirty="0"/>
              <a:t>Area of each distribution = 1</a:t>
            </a:r>
          </a:p>
        </p:txBody>
      </p:sp>
      <p:sp>
        <p:nvSpPr>
          <p:cNvPr id="21" name="TextBox 20">
            <a:extLst>
              <a:ext uri="{FF2B5EF4-FFF2-40B4-BE49-F238E27FC236}">
                <a16:creationId xmlns:a16="http://schemas.microsoft.com/office/drawing/2014/main" id="{CB90B09F-055B-1240-975D-755499026C79}"/>
              </a:ext>
            </a:extLst>
          </p:cNvPr>
          <p:cNvSpPr txBox="1"/>
          <p:nvPr/>
        </p:nvSpPr>
        <p:spPr>
          <a:xfrm>
            <a:off x="3695082" y="5325762"/>
            <a:ext cx="1454372" cy="369332"/>
          </a:xfrm>
          <a:prstGeom prst="rect">
            <a:avLst/>
          </a:prstGeom>
          <a:noFill/>
        </p:spPr>
        <p:txBody>
          <a:bodyPr wrap="none" rtlCol="0">
            <a:spAutoFit/>
          </a:bodyPr>
          <a:lstStyle/>
          <a:p>
            <a:r>
              <a:rPr lang="en-US" dirty="0"/>
              <a:t>Performance:</a:t>
            </a:r>
          </a:p>
        </p:txBody>
      </p:sp>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1113385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1150455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443693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2650403" y="2664587"/>
            <a:ext cx="2930289" cy="369332"/>
          </a:xfrm>
          <a:prstGeom prst="rect">
            <a:avLst/>
          </a:prstGeom>
          <a:noFill/>
        </p:spPr>
        <p:txBody>
          <a:bodyPr wrap="none" rtlCol="0">
            <a:spAutoFit/>
          </a:bodyPr>
          <a:lstStyle/>
          <a:p>
            <a:r>
              <a:rPr lang="en-US" dirty="0"/>
              <a:t>Probability density frequency</a:t>
            </a:r>
          </a:p>
        </p:txBody>
      </p:sp>
      <p:sp>
        <p:nvSpPr>
          <p:cNvPr id="18" name="TextBox 17">
            <a:extLst>
              <a:ext uri="{FF2B5EF4-FFF2-40B4-BE49-F238E27FC236}">
                <a16:creationId xmlns:a16="http://schemas.microsoft.com/office/drawing/2014/main" id="{F0911A19-0DB1-6443-BAE5-01503563AF03}"/>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462762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4074618"/>
            <a:ext cx="2236377" cy="1746277"/>
          </a:xfrm>
          <a:prstGeom prst="rect">
            <a:avLst/>
          </a:prstGeom>
        </p:spPr>
      </p:pic>
      <p:sp>
        <p:nvSpPr>
          <p:cNvPr id="5" name="TextBox 4">
            <a:extLst>
              <a:ext uri="{FF2B5EF4-FFF2-40B4-BE49-F238E27FC236}">
                <a16:creationId xmlns:a16="http://schemas.microsoft.com/office/drawing/2014/main" id="{05D85AA7-E2A8-0942-BEAE-67357D0FDC8E}"/>
              </a:ext>
            </a:extLst>
          </p:cNvPr>
          <p:cNvSpPr txBox="1"/>
          <p:nvPr/>
        </p:nvSpPr>
        <p:spPr>
          <a:xfrm>
            <a:off x="4223929" y="5883187"/>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4289032" y="3241282"/>
            <a:ext cx="994183" cy="369332"/>
          </a:xfrm>
          <a:prstGeom prst="rect">
            <a:avLst/>
          </a:prstGeom>
          <a:noFill/>
        </p:spPr>
        <p:txBody>
          <a:bodyPr wrap="none" rtlCol="0">
            <a:spAutoFit/>
          </a:bodyPr>
          <a:lstStyle/>
          <a:p>
            <a:r>
              <a:rPr lang="en-US" dirty="0"/>
              <a:t>d’ = 0.20</a:t>
            </a:r>
          </a:p>
        </p:txBody>
      </p:sp>
      <p:sp>
        <p:nvSpPr>
          <p:cNvPr id="7" name="TextBox 6">
            <a:extLst>
              <a:ext uri="{FF2B5EF4-FFF2-40B4-BE49-F238E27FC236}">
                <a16:creationId xmlns:a16="http://schemas.microsoft.com/office/drawing/2014/main" id="{5EC06852-9EEA-6A48-9C0A-DF226C7EE341}"/>
              </a:ext>
            </a:extLst>
          </p:cNvPr>
          <p:cNvSpPr txBox="1"/>
          <p:nvPr/>
        </p:nvSpPr>
        <p:spPr>
          <a:xfrm>
            <a:off x="4849532" y="373740"/>
            <a:ext cx="2422073" cy="646331"/>
          </a:xfrm>
          <a:prstGeom prst="rect">
            <a:avLst/>
          </a:prstGeom>
          <a:noFill/>
        </p:spPr>
        <p:txBody>
          <a:bodyPr wrap="none" rtlCol="0">
            <a:spAutoFit/>
          </a:bodyPr>
          <a:lstStyle/>
          <a:p>
            <a:r>
              <a:rPr lang="en-US" dirty="0"/>
              <a:t>Examples of d’</a:t>
            </a:r>
          </a:p>
          <a:p>
            <a:r>
              <a:rPr lang="en-US" dirty="0"/>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1450027"/>
            <a:ext cx="2236377" cy="1728963"/>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6469600" y="4073366"/>
            <a:ext cx="2236377" cy="1732141"/>
          </a:xfrm>
          <a:prstGeom prst="rect">
            <a:avLst/>
          </a:prstGeom>
        </p:spPr>
      </p:pic>
      <p:sp>
        <p:nvSpPr>
          <p:cNvPr id="10" name="TextBox 9">
            <a:extLst>
              <a:ext uri="{FF2B5EF4-FFF2-40B4-BE49-F238E27FC236}">
                <a16:creationId xmlns:a16="http://schemas.microsoft.com/office/drawing/2014/main" id="{12879A32-E459-E045-B5BC-D27AF37CFC4D}"/>
              </a:ext>
            </a:extLst>
          </p:cNvPr>
          <p:cNvSpPr txBox="1"/>
          <p:nvPr/>
        </p:nvSpPr>
        <p:spPr>
          <a:xfrm>
            <a:off x="7090696" y="5886952"/>
            <a:ext cx="994183" cy="369332"/>
          </a:xfrm>
          <a:prstGeom prst="rect">
            <a:avLst/>
          </a:prstGeom>
          <a:noFill/>
        </p:spPr>
        <p:txBody>
          <a:bodyPr wrap="none" rtlCol="0">
            <a:spAutoFit/>
          </a:bodyPr>
          <a:lstStyle/>
          <a:p>
            <a:r>
              <a:rPr lang="en-US" dirty="0"/>
              <a:t>d’ = 3.23</a:t>
            </a:r>
          </a:p>
        </p:txBody>
      </p:sp>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6473574" y="1450027"/>
            <a:ext cx="2232402" cy="1746277"/>
          </a:xfrm>
          <a:prstGeom prst="rect">
            <a:avLst/>
          </a:prstGeom>
        </p:spPr>
      </p:pic>
      <p:sp>
        <p:nvSpPr>
          <p:cNvPr id="12" name="TextBox 11">
            <a:extLst>
              <a:ext uri="{FF2B5EF4-FFF2-40B4-BE49-F238E27FC236}">
                <a16:creationId xmlns:a16="http://schemas.microsoft.com/office/drawing/2014/main" id="{D6D521FF-9224-5144-B18C-93F00766F2A1}"/>
              </a:ext>
            </a:extLst>
          </p:cNvPr>
          <p:cNvSpPr txBox="1"/>
          <p:nvPr/>
        </p:nvSpPr>
        <p:spPr>
          <a:xfrm>
            <a:off x="7090696" y="3274078"/>
            <a:ext cx="994183" cy="369332"/>
          </a:xfrm>
          <a:prstGeom prst="rect">
            <a:avLst/>
          </a:prstGeom>
          <a:noFill/>
        </p:spPr>
        <p:txBody>
          <a:bodyPr wrap="none" rtlCol="0">
            <a:spAutoFit/>
          </a:bodyPr>
          <a:lstStyle/>
          <a:p>
            <a:r>
              <a:rPr lang="en-US" dirty="0"/>
              <a:t>d’ = 1.59</a:t>
            </a:r>
          </a:p>
        </p:txBody>
      </p:sp>
      <p:sp>
        <p:nvSpPr>
          <p:cNvPr id="13" name="TextBox 12">
            <a:extLst>
              <a:ext uri="{FF2B5EF4-FFF2-40B4-BE49-F238E27FC236}">
                <a16:creationId xmlns:a16="http://schemas.microsoft.com/office/drawing/2014/main" id="{28532AF8-2078-CF44-BFA1-129C0417F48B}"/>
              </a:ext>
            </a:extLst>
          </p:cNvPr>
          <p:cNvSpPr txBox="1"/>
          <p:nvPr/>
        </p:nvSpPr>
        <p:spPr>
          <a:xfrm>
            <a:off x="8705977" y="6067853"/>
            <a:ext cx="1400383" cy="369332"/>
          </a:xfrm>
          <a:prstGeom prst="rect">
            <a:avLst/>
          </a:prstGeom>
          <a:noFill/>
        </p:spPr>
        <p:txBody>
          <a:bodyPr wrap="none" rtlCol="0">
            <a:spAutoFit/>
          </a:bodyPr>
          <a:lstStyle/>
          <a:p>
            <a:r>
              <a:rPr lang="en-US" dirty="0"/>
              <a:t>The best one</a:t>
            </a:r>
          </a:p>
        </p:txBody>
      </p:sp>
      <p:cxnSp>
        <p:nvCxnSpPr>
          <p:cNvPr id="15" name="Straight Arrow Connector 14">
            <a:extLst>
              <a:ext uri="{FF2B5EF4-FFF2-40B4-BE49-F238E27FC236}">
                <a16:creationId xmlns:a16="http://schemas.microsoft.com/office/drawing/2014/main" id="{B9E4D2EA-75B1-294F-AE59-6B3CD9B27C42}"/>
              </a:ext>
            </a:extLst>
          </p:cNvPr>
          <p:cNvCxnSpPr/>
          <p:nvPr/>
        </p:nvCxnSpPr>
        <p:spPr>
          <a:xfrm flipH="1" flipV="1">
            <a:off x="8567351" y="5883187"/>
            <a:ext cx="25949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7C4288-4687-5747-B2B6-A3BCFA79515B}"/>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85155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s-ES_tradnl" dirty="0"/>
              <a:t>Es el desempeño de un algoritmo igual para todos los grupos demográficos?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31287" cy="584775"/>
          </a:xfrm>
          <a:prstGeom prst="rect">
            <a:avLst/>
          </a:prstGeom>
          <a:noFill/>
        </p:spPr>
        <p:txBody>
          <a:bodyPr wrap="none" rtlCol="0">
            <a:spAutoFit/>
          </a:bodyPr>
          <a:lstStyle/>
          <a:p>
            <a:r>
              <a:rPr lang="es-ES_tradnl" sz="3200" dirty="0">
                <a:solidFill>
                  <a:schemeClr val="accent2"/>
                </a:solidFill>
              </a:rPr>
              <a:t>Lamentablemente, no …</a:t>
            </a:r>
          </a:p>
        </p:txBody>
      </p:sp>
    </p:spTree>
    <p:extLst>
      <p:ext uri="{BB962C8B-B14F-4D97-AF65-F5344CB8AC3E}">
        <p14:creationId xmlns:p14="http://schemas.microsoft.com/office/powerpoint/2010/main" val="416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E43-3D69-AC45-BE29-B79F21B77D60}"/>
              </a:ext>
            </a:extLst>
          </p:cNvPr>
          <p:cNvSpPr>
            <a:spLocks noGrp="1"/>
          </p:cNvSpPr>
          <p:nvPr>
            <p:ph type="title"/>
          </p:nvPr>
        </p:nvSpPr>
        <p:spPr/>
        <p:txBody>
          <a:bodyPr/>
          <a:lstStyle/>
          <a:p>
            <a:r>
              <a:rPr lang="es-ES_tradnl" dirty="0"/>
              <a:t>BIAS / Sesgo</a:t>
            </a:r>
          </a:p>
        </p:txBody>
      </p:sp>
      <p:sp>
        <p:nvSpPr>
          <p:cNvPr id="3" name="Content Placeholder 2">
            <a:extLst>
              <a:ext uri="{FF2B5EF4-FFF2-40B4-BE49-F238E27FC236}">
                <a16:creationId xmlns:a16="http://schemas.microsoft.com/office/drawing/2014/main" id="{B8FCEFEE-46CD-4B4F-B4CA-90CDE6364ADC}"/>
              </a:ext>
            </a:extLst>
          </p:cNvPr>
          <p:cNvSpPr>
            <a:spLocks noGrp="1"/>
          </p:cNvSpPr>
          <p:nvPr>
            <p:ph idx="1"/>
          </p:nvPr>
        </p:nvSpPr>
        <p:spPr/>
        <p:txBody>
          <a:bodyPr/>
          <a:lstStyle/>
          <a:p>
            <a:pPr marL="0" indent="0">
              <a:buNone/>
            </a:pPr>
            <a:r>
              <a:rPr lang="es-ES_tradnl" dirty="0"/>
              <a:t>Desde el punto de vista estadístico, el sesgo es una desviación sistémica causada por un proceso de estimación o muestreo inexacto. Como resultado, la distribución de una variable podría estar sesgada con respecto a la distribución original, posiblemente desconocida. [Baeza-Yates, 2018: </a:t>
            </a:r>
            <a:r>
              <a:rPr lang="es-ES_tradnl" dirty="0">
                <a:hlinkClick r:id="rId2"/>
              </a:rPr>
              <a:t>https://dl.acm.org/doi/fullHtml/10.1145/3209581</a:t>
            </a:r>
            <a:r>
              <a:rPr lang="es-ES_tradnl" dirty="0"/>
              <a:t> ]</a:t>
            </a:r>
          </a:p>
          <a:p>
            <a:pPr marL="0" indent="0">
              <a:buNone/>
            </a:pPr>
            <a:endParaRPr lang="es-ES_tradnl" dirty="0"/>
          </a:p>
          <a:p>
            <a:pPr marL="0" indent="0">
              <a:buNone/>
            </a:pPr>
            <a:r>
              <a:rPr lang="es-ES_tradnl" dirty="0"/>
              <a:t>En biometría, un algoritmos sesgado (con </a:t>
            </a:r>
            <a:r>
              <a:rPr lang="es-ES_tradnl" dirty="0" err="1"/>
              <a:t>bias</a:t>
            </a:r>
            <a:r>
              <a:rPr lang="es-ES_tradnl" dirty="0"/>
              <a:t>) entrega respuestas estadísticamente diferentes (decisiones) para diferentes grupos de personas, como por ejemplo de distinto sexo, edad y color de piel. [</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4042392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68" name="Google Shape;168;p25"/>
          <p:cNvSpPr txBox="1">
            <a:spLocks noGrp="1"/>
          </p:cNvSpPr>
          <p:nvPr>
            <p:ph type="body" idx="1"/>
          </p:nvPr>
        </p:nvSpPr>
        <p:spPr>
          <a:xfrm>
            <a:off x="6298633"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pic>
        <p:nvPicPr>
          <p:cNvPr id="169" name="Google Shape;169;p25"/>
          <p:cNvPicPr preferRelativeResize="0"/>
          <p:nvPr/>
        </p:nvPicPr>
        <p:blipFill>
          <a:blip r:embed="rId3">
            <a:alphaModFix/>
          </a:blip>
          <a:stretch>
            <a:fillRect/>
          </a:stretch>
        </p:blipFill>
        <p:spPr>
          <a:xfrm>
            <a:off x="3935299" y="3277433"/>
            <a:ext cx="4321400" cy="2980435"/>
          </a:xfrm>
          <a:prstGeom prst="rect">
            <a:avLst/>
          </a:prstGeom>
          <a:noFill/>
          <a:ln>
            <a:noFill/>
          </a:ln>
        </p:spPr>
      </p:pic>
      <p:sp>
        <p:nvSpPr>
          <p:cNvPr id="170" name="Google Shape;170;p25"/>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sp>
        <p:nvSpPr>
          <p:cNvPr id="171" name="Google Shape;171;p25"/>
          <p:cNvSpPr txBox="1"/>
          <p:nvPr/>
        </p:nvSpPr>
        <p:spPr>
          <a:xfrm>
            <a:off x="6673000" y="6183167"/>
            <a:ext cx="1658400" cy="471948"/>
          </a:xfrm>
          <a:prstGeom prst="rect">
            <a:avLst/>
          </a:prstGeom>
          <a:noFill/>
          <a:ln>
            <a:noFill/>
          </a:ln>
        </p:spPr>
        <p:txBody>
          <a:bodyPr spcFirstLastPara="1" wrap="square" lIns="121900" tIns="121900" rIns="121900" bIns="121900" anchor="t" anchorCtr="0">
            <a:spAutoFit/>
          </a:bodyPr>
          <a:lstStyle/>
          <a:p>
            <a:pPr algn="r"/>
            <a:r>
              <a:rPr lang="en" sz="1467">
                <a:solidFill>
                  <a:schemeClr val="lt2"/>
                </a:solidFill>
                <a:latin typeface="Gill Sans"/>
                <a:ea typeface="Gill Sans"/>
                <a:cs typeface="Gill Sans"/>
                <a:sym typeface="Gill Sans"/>
              </a:rPr>
              <a:t>(Howard, 2019)</a:t>
            </a:r>
            <a:endParaRPr sz="1467">
              <a:solidFill>
                <a:schemeClr val="lt2"/>
              </a:solidFill>
              <a:latin typeface="Gill Sans"/>
              <a:ea typeface="Gill Sans"/>
              <a:cs typeface="Gill Sans"/>
              <a:sym typeface="Gill Sans"/>
            </a:endParaRPr>
          </a:p>
        </p:txBody>
      </p:sp>
      <p:sp>
        <p:nvSpPr>
          <p:cNvPr id="172" name="Google Shape;172;p25"/>
          <p:cNvSpPr/>
          <p:nvPr/>
        </p:nvSpPr>
        <p:spPr>
          <a:xfrm>
            <a:off x="5537200" y="4006867"/>
            <a:ext cx="761200" cy="2056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173" name="Google Shape;173;p2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sp>
        <p:nvSpPr>
          <p:cNvPr id="174" name="Google Shape;174;p2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 name="Rectangle 1">
            <a:extLst>
              <a:ext uri="{FF2B5EF4-FFF2-40B4-BE49-F238E27FC236}">
                <a16:creationId xmlns:a16="http://schemas.microsoft.com/office/drawing/2014/main" id="{14B159DD-BCEB-6B41-BA44-39E0504839F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CA0564D3-1BF3-0944-AB56-8BEB49330F8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80" name="Google Shape;180;p26"/>
          <p:cNvSpPr txBox="1">
            <a:spLocks noGrp="1"/>
          </p:cNvSpPr>
          <p:nvPr>
            <p:ph type="body" idx="1"/>
          </p:nvPr>
        </p:nvSpPr>
        <p:spPr>
          <a:xfrm>
            <a:off x="6298633" y="1720800"/>
            <a:ext cx="5333200" cy="1294400"/>
          </a:xfrm>
          <a:prstGeom prst="rect">
            <a:avLst/>
          </a:prstGeom>
          <a:solidFill>
            <a:schemeClr val="accent2"/>
          </a:solidFill>
          <a:ln w="9525" cap="flat" cmpd="sng">
            <a:solidFill>
              <a:srgbClr val="FFB459"/>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1" name="Google Shape;181;p26"/>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2" name="Google Shape;182;p26"/>
          <p:cNvSpPr/>
          <p:nvPr/>
        </p:nvSpPr>
        <p:spPr>
          <a:xfrm>
            <a:off x="415600" y="1720800"/>
            <a:ext cx="5333200" cy="1294400"/>
          </a:xfrm>
          <a:prstGeom prst="rect">
            <a:avLst/>
          </a:prstGeom>
          <a:solidFill>
            <a:srgbClr val="5F5F5F">
              <a:alpha val="368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6"/>
          <p:cNvSpPr txBox="1"/>
          <p:nvPr/>
        </p:nvSpPr>
        <p:spPr>
          <a:xfrm>
            <a:off x="6305167" y="3048000"/>
            <a:ext cx="5348800" cy="697715"/>
          </a:xfrm>
          <a:prstGeom prst="rect">
            <a:avLst/>
          </a:prstGeom>
          <a:noFill/>
          <a:ln>
            <a:noFill/>
          </a:ln>
        </p:spPr>
        <p:txBody>
          <a:bodyPr spcFirstLastPara="1" wrap="square" lIns="121900" tIns="121900" rIns="121900" bIns="121900" anchor="t" anchorCtr="0">
            <a:spAutoFit/>
          </a:bodyPr>
          <a:lstStyle/>
          <a:p>
            <a:r>
              <a:rPr lang="en" sz="1467" b="1">
                <a:solidFill>
                  <a:srgbClr val="FFB459"/>
                </a:solidFill>
                <a:latin typeface="Gill Sans"/>
                <a:ea typeface="Gill Sans"/>
                <a:cs typeface="Gill Sans"/>
                <a:sym typeface="Gill Sans"/>
              </a:rPr>
              <a:t>May lead to more undesirable outcomes (e.g. false arrests)</a:t>
            </a:r>
            <a:endParaRPr sz="1467" b="1">
              <a:solidFill>
                <a:srgbClr val="FFB459"/>
              </a:solidFill>
              <a:latin typeface="Gill Sans"/>
              <a:ea typeface="Gill Sans"/>
              <a:cs typeface="Gill Sans"/>
              <a:sym typeface="Gill Sans"/>
            </a:endParaRPr>
          </a:p>
        </p:txBody>
      </p:sp>
      <p:sp>
        <p:nvSpPr>
          <p:cNvPr id="184" name="Google Shape;184;p2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46</a:t>
            </a:fld>
            <a:endParaRPr/>
          </a:p>
        </p:txBody>
      </p:sp>
      <p:sp>
        <p:nvSpPr>
          <p:cNvPr id="8" name="Rectangle 7">
            <a:extLst>
              <a:ext uri="{FF2B5EF4-FFF2-40B4-BE49-F238E27FC236}">
                <a16:creationId xmlns:a16="http://schemas.microsoft.com/office/drawing/2014/main" id="{72C56BAF-B55D-1546-92EE-7A3F8784D82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7F6E538-E570-974F-A4F3-9C98C7BF263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0" name="Google Shape;190;p27"/>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191" name="Google Shape;191;p27"/>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192" name="Google Shape;192;p2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47</a:t>
            </a:fld>
            <a:endParaRPr/>
          </a:p>
        </p:txBody>
      </p:sp>
      <p:sp>
        <p:nvSpPr>
          <p:cNvPr id="193" name="Google Shape;193;p2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483D47BF-BB15-B74F-970A-305C9EF0DDCB}"/>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CA808E61-1C2E-7045-9510-7545C52271E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9" name="Google Shape;199;p28"/>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00" name="Google Shape;200;p28"/>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01" name="Google Shape;201;p28"/>
          <p:cNvSpPr/>
          <p:nvPr/>
        </p:nvSpPr>
        <p:spPr>
          <a:xfrm>
            <a:off x="3021533"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Feature Extraction</a:t>
            </a:r>
            <a:endParaRPr sz="1067">
              <a:latin typeface="Consolas"/>
              <a:ea typeface="Consolas"/>
              <a:cs typeface="Consolas"/>
              <a:sym typeface="Consolas"/>
            </a:endParaRPr>
          </a:p>
        </p:txBody>
      </p:sp>
      <p:sp>
        <p:nvSpPr>
          <p:cNvPr id="202" name="Google Shape;202;p28"/>
          <p:cNvSpPr/>
          <p:nvPr/>
        </p:nvSpPr>
        <p:spPr>
          <a:xfrm>
            <a:off x="3397733"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48</a:t>
            </a:fld>
            <a:endParaRPr/>
          </a:p>
        </p:txBody>
      </p:sp>
      <p:sp>
        <p:nvSpPr>
          <p:cNvPr id="204" name="Google Shape;204;p2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824C150-65F5-364F-8AB6-E068A6C4F137}"/>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8387CFE0-9892-024E-B34D-0A8370499AC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10" name="Google Shape;210;p29"/>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11" name="Google Shape;211;p29"/>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12" name="Google Shape;212;p29"/>
          <p:cNvSpPr/>
          <p:nvPr/>
        </p:nvSpPr>
        <p:spPr>
          <a:xfrm>
            <a:off x="5102267"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Compute similarity</a:t>
            </a:r>
            <a:endParaRPr sz="1067">
              <a:latin typeface="Consolas"/>
              <a:ea typeface="Consolas"/>
              <a:cs typeface="Consolas"/>
              <a:sym typeface="Consolas"/>
            </a:endParaRPr>
          </a:p>
        </p:txBody>
      </p:sp>
      <p:sp>
        <p:nvSpPr>
          <p:cNvPr id="213" name="Google Shape;213;p29"/>
          <p:cNvSpPr/>
          <p:nvPr/>
        </p:nvSpPr>
        <p:spPr>
          <a:xfrm>
            <a:off x="5478467"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4" name="Google Shape;214;p2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49</a:t>
            </a:fld>
            <a:endParaRPr/>
          </a:p>
        </p:txBody>
      </p:sp>
      <p:sp>
        <p:nvSpPr>
          <p:cNvPr id="215" name="Google Shape;215;p2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952443D-6EC5-E14B-BACA-14D9DC625B5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B93420F5-1CF2-464D-B041-1CF21D87759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latin typeface="Gill Sans MT" panose="020B0502020104020203" pitchFamily="34" charset="77"/>
                </a:rPr>
                <a:t>same person</a:t>
              </a:r>
              <a:endParaRPr lang="es-ES_tradnl" dirty="0">
                <a:solidFill>
                  <a:schemeClr val="tx1">
                    <a:lumMod val="75000"/>
                    <a:lumOff val="25000"/>
                  </a:schemeClr>
                </a:solidFill>
                <a:latin typeface="Gill Sans MT" panose="020B0502020104020203" pitchFamily="34" charset="77"/>
              </a:endParaRPr>
            </a:p>
          </p:txBody>
        </p:sp>
      </p:gr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8032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21" name="Google Shape;221;p30"/>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22" name="Google Shape;222;p30"/>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23" name="Google Shape;223;p30"/>
          <p:cNvSpPr/>
          <p:nvPr/>
        </p:nvSpPr>
        <p:spPr>
          <a:xfrm>
            <a:off x="8075567" y="52225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Make decision</a:t>
            </a:r>
            <a:endParaRPr sz="1067">
              <a:latin typeface="Consolas"/>
              <a:ea typeface="Consolas"/>
              <a:cs typeface="Consolas"/>
              <a:sym typeface="Consolas"/>
            </a:endParaRPr>
          </a:p>
        </p:txBody>
      </p:sp>
      <p:sp>
        <p:nvSpPr>
          <p:cNvPr id="224" name="Google Shape;224;p3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50</a:t>
            </a:fld>
            <a:endParaRPr/>
          </a:p>
        </p:txBody>
      </p:sp>
      <p:sp>
        <p:nvSpPr>
          <p:cNvPr id="225" name="Google Shape;225;p3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91B375F-6546-D646-B3E2-30C74DD21C9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DF82B653-2D81-5B42-AADD-A2976821B2DC}"/>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234" name="Google Shape;234;p31"/>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51</a:t>
            </a:fld>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7E5C6B2A-1659-CD44-939B-1CB5FF0B2D40}"/>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42" name="Google Shape;242;p32"/>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dirty="0">
                <a:solidFill>
                  <a:schemeClr val="dk1"/>
                </a:solidFill>
                <a:latin typeface="Gill Sans"/>
                <a:ea typeface="Gill Sans"/>
                <a:cs typeface="Gill Sans"/>
                <a:sym typeface="Gill Sans"/>
              </a:rPr>
              <a:t>1) Determine the “Policy FMR”</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b="1" i="1" dirty="0">
                <a:solidFill>
                  <a:srgbClr val="FFB459"/>
                </a:solidFill>
                <a:latin typeface="Gill Sans"/>
                <a:ea typeface="Gill Sans"/>
                <a:cs typeface="Gill Sans"/>
                <a:sym typeface="Gill Sans"/>
              </a:rPr>
              <a:t>Policymakers</a:t>
            </a:r>
            <a:r>
              <a:rPr lang="en" sz="2400" dirty="0">
                <a:solidFill>
                  <a:schemeClr val="dk1"/>
                </a:solidFill>
                <a:latin typeface="Gill Sans"/>
                <a:ea typeface="Gill Sans"/>
                <a:cs typeface="Gill Sans"/>
                <a:sym typeface="Gill Sans"/>
              </a:rPr>
              <a:t> decide a FMR that is deemed “safe” for the system </a:t>
            </a:r>
            <a:endParaRPr lang="en-AU" sz="2400" dirty="0">
              <a:solidFill>
                <a:schemeClr val="dk1"/>
              </a:solidFill>
              <a:latin typeface="Gill Sans"/>
              <a:ea typeface="Gill Sans"/>
              <a:cs typeface="Gill Sans"/>
              <a:sym typeface="Gill Sans"/>
            </a:endParaRPr>
          </a:p>
          <a:p>
            <a:endParaRPr lang="en-AU" sz="2400"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E.g.: </a:t>
            </a:r>
            <a:endParaRPr sz="2400" dirty="0">
              <a:solidFill>
                <a:schemeClr val="dk1"/>
              </a:solidFill>
              <a:latin typeface="Gill Sans"/>
              <a:ea typeface="Gill Sans"/>
              <a:cs typeface="Gill Sans"/>
              <a:sym typeface="Gill Sans"/>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a:t>
            </a:r>
            <a:r>
              <a:rPr lang="en" sz="2400" dirty="0">
                <a:solidFill>
                  <a:schemeClr val="dk1"/>
                </a:solidFill>
                <a:latin typeface="Gill Sans"/>
                <a:ea typeface="Gill Sans"/>
                <a:cs typeface="Gill Sans"/>
                <a:sym typeface="Gill Sans"/>
              </a:rPr>
              <a:t> comparisons</a:t>
            </a:r>
            <a:endParaRPr sz="2400" dirty="0">
              <a:solidFill>
                <a:schemeClr val="dk1"/>
              </a:solidFill>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10.000</a:t>
            </a:r>
            <a:r>
              <a:rPr lang="en" sz="2400" dirty="0">
                <a:solidFill>
                  <a:schemeClr val="dk1"/>
                </a:solidFill>
                <a:latin typeface="Gill Sans"/>
                <a:ea typeface="Gill Sans"/>
                <a:cs typeface="Gill Sans"/>
                <a:sym typeface="Gill Sans"/>
              </a:rPr>
              <a:t> comparisons</a:t>
            </a:r>
            <a:endParaRPr sz="2400" dirty="0">
              <a:solidFill>
                <a:schemeClr val="dk1"/>
              </a:solidFill>
              <a:latin typeface="Gill Sans"/>
              <a:ea typeface="Gill Sans"/>
              <a:cs typeface="Gill Sans"/>
              <a:sym typeface="Gill Sans"/>
            </a:endParaRPr>
          </a:p>
          <a:p>
            <a:endParaRPr sz="2400" dirty="0">
              <a:latin typeface="Gill Sans"/>
              <a:ea typeface="Gill Sans"/>
              <a:cs typeface="Gill Sans"/>
              <a:sym typeface="Gill Sans"/>
            </a:endParaRPr>
          </a:p>
        </p:txBody>
      </p:sp>
      <p:sp>
        <p:nvSpPr>
          <p:cNvPr id="243" name="Google Shape;243;p32"/>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52</a:t>
            </a:fld>
            <a:endParaRPr/>
          </a:p>
        </p:txBody>
      </p:sp>
      <p:sp>
        <p:nvSpPr>
          <p:cNvPr id="244" name="Google Shape;244;p32"/>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C98BFC8C-C1A8-5141-B939-055E3DAC15D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08AA52C9-58C8-D844-BA54-5630ACE8FD2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51" name="Google Shape;251;p33"/>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Policymakers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E.g.: </a:t>
            </a:r>
            <a:endParaRPr sz="2400">
              <a:solidFill>
                <a:schemeClr val="dk1"/>
              </a:solidFill>
              <a:latin typeface="Gill Sans"/>
              <a:ea typeface="Gill Sans"/>
              <a:cs typeface="Gill Sans"/>
              <a:sym typeface="Gill Sans"/>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a:t>
            </a:r>
            <a:r>
              <a:rPr lang="en" sz="2400">
                <a:solidFill>
                  <a:schemeClr val="dk1"/>
                </a:solidFill>
                <a:latin typeface="Gill Sans"/>
                <a:ea typeface="Gill Sans"/>
                <a:cs typeface="Gill Sans"/>
                <a:sym typeface="Gill Sans"/>
              </a:rPr>
              <a:t> comparisons</a:t>
            </a:r>
            <a:endParaRPr sz="2400">
              <a:solidFill>
                <a:schemeClr val="dk1"/>
              </a:solidFill>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10.000</a:t>
            </a:r>
            <a:r>
              <a:rPr lang="en" sz="2400">
                <a:solidFill>
                  <a:schemeClr val="dk1"/>
                </a:solidFill>
                <a:latin typeface="Gill Sans"/>
                <a:ea typeface="Gill Sans"/>
                <a:cs typeface="Gill Sans"/>
                <a:sym typeface="Gill Sans"/>
              </a:rPr>
              <a:t> comparisons</a:t>
            </a:r>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p:txBody>
      </p:sp>
      <p:sp>
        <p:nvSpPr>
          <p:cNvPr id="252" name="Google Shape;252;p33"/>
          <p:cNvSpPr/>
          <p:nvPr/>
        </p:nvSpPr>
        <p:spPr>
          <a:xfrm>
            <a:off x="67780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Global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i="1">
                <a:solidFill>
                  <a:srgbClr val="FFB459"/>
                </a:solidFill>
                <a:latin typeface="Gill Sans"/>
                <a:ea typeface="Gill Sans"/>
                <a:cs typeface="Gill Sans"/>
                <a:sym typeface="Gill Sans"/>
              </a:rPr>
              <a:t>Set a global threshold</a:t>
            </a:r>
            <a:r>
              <a:rPr lang="en" sz="2400" b="1">
                <a:solidFill>
                  <a:schemeClr val="dk1"/>
                </a:solidFill>
                <a:latin typeface="Gill Sans"/>
                <a:ea typeface="Gill Sans"/>
                <a:cs typeface="Gill Sans"/>
                <a:sym typeface="Gill Sans"/>
              </a:rPr>
              <a:t> </a:t>
            </a:r>
            <a:r>
              <a:rPr lang="en" sz="2400">
                <a:solidFill>
                  <a:schemeClr val="dk1"/>
                </a:solidFill>
                <a:latin typeface="Gill Sans"/>
                <a:ea typeface="Gill Sans"/>
                <a:cs typeface="Gill Sans"/>
                <a:sym typeface="Gill Sans"/>
              </a:rPr>
              <a:t>that achieves the Policy FMR on the training data</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This threshold will be used in all comparisons</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53" name="Google Shape;253;p33"/>
          <p:cNvSpPr/>
          <p:nvPr/>
        </p:nvSpPr>
        <p:spPr>
          <a:xfrm>
            <a:off x="5724265" y="3154933"/>
            <a:ext cx="678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33"/>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53</a:t>
            </a:fld>
            <a:endParaRPr/>
          </a:p>
        </p:txBody>
      </p:sp>
      <p:sp>
        <p:nvSpPr>
          <p:cNvPr id="255" name="Google Shape;255;p33"/>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D116F7C5-1A5B-5F42-A6BA-45738F34A60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F4B38AB4-3551-8D4F-8587-82B408D8AF1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69" name="Google Shape;269;p35"/>
          <p:cNvSpPr txBox="1"/>
          <p:nvPr/>
        </p:nvSpPr>
        <p:spPr>
          <a:xfrm>
            <a:off x="475367" y="1619201"/>
            <a:ext cx="11208800" cy="2462172"/>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b="1" dirty="0">
                <a:solidFill>
                  <a:schemeClr val="dk1"/>
                </a:solidFill>
                <a:latin typeface="Gill Sans"/>
                <a:ea typeface="Gill Sans"/>
                <a:cs typeface="Gill Sans"/>
                <a:sym typeface="Gill Sans"/>
              </a:rPr>
              <a:t>PROBLEM:</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Setting a FMR using a global threshold does not ensure that all demographics fall below it.  According to the National Institute of Standards and Technology (NIST), many algorithms had FMRs that </a:t>
            </a:r>
            <a:r>
              <a:rPr lang="en" sz="2400" b="1" dirty="0">
                <a:solidFill>
                  <a:srgbClr val="FFB459"/>
                </a:solidFill>
                <a:latin typeface="Gill Sans"/>
                <a:ea typeface="Gill Sans"/>
                <a:cs typeface="Gill Sans"/>
                <a:sym typeface="Gill Sans"/>
              </a:rPr>
              <a:t>varied by factors of 10 or 100 </a:t>
            </a:r>
            <a:r>
              <a:rPr lang="en" sz="2400" dirty="0">
                <a:solidFill>
                  <a:schemeClr val="dk1"/>
                </a:solidFill>
                <a:latin typeface="Gill Sans"/>
                <a:ea typeface="Gill Sans"/>
                <a:cs typeface="Gill Sans"/>
                <a:sym typeface="Gill Sans"/>
              </a:rPr>
              <a:t>for different demographic groups.</a:t>
            </a:r>
            <a:endParaRPr sz="2400" dirty="0">
              <a:solidFill>
                <a:schemeClr val="dk1"/>
              </a:solidFill>
              <a:latin typeface="Gill Sans"/>
              <a:ea typeface="Gill Sans"/>
              <a:cs typeface="Gill Sans"/>
              <a:sym typeface="Gill Sans"/>
            </a:endParaRPr>
          </a:p>
        </p:txBody>
      </p:sp>
      <p:grpSp>
        <p:nvGrpSpPr>
          <p:cNvPr id="270" name="Google Shape;270;p35"/>
          <p:cNvGrpSpPr/>
          <p:nvPr/>
        </p:nvGrpSpPr>
        <p:grpSpPr>
          <a:xfrm>
            <a:off x="3472806" y="3749828"/>
            <a:ext cx="5246388" cy="2911915"/>
            <a:chOff x="1087500" y="3010825"/>
            <a:chExt cx="3458853" cy="1919775"/>
          </a:xfrm>
        </p:grpSpPr>
        <p:pic>
          <p:nvPicPr>
            <p:cNvPr id="271" name="Google Shape;271;p35"/>
            <p:cNvPicPr preferRelativeResize="0"/>
            <p:nvPr/>
          </p:nvPicPr>
          <p:blipFill>
            <a:blip r:embed="rId3">
              <a:alphaModFix/>
            </a:blip>
            <a:stretch>
              <a:fillRect/>
            </a:stretch>
          </p:blipFill>
          <p:spPr>
            <a:xfrm>
              <a:off x="1087500" y="3010825"/>
              <a:ext cx="2700075" cy="191977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87575" y="3010825"/>
              <a:ext cx="758778" cy="1919775"/>
            </a:xfrm>
            <a:prstGeom prst="rect">
              <a:avLst/>
            </a:prstGeom>
            <a:noFill/>
            <a:ln>
              <a:noFill/>
            </a:ln>
          </p:spPr>
        </p:pic>
      </p:grpSp>
      <p:cxnSp>
        <p:nvCxnSpPr>
          <p:cNvPr id="273" name="Google Shape;273;p35"/>
          <p:cNvCxnSpPr/>
          <p:nvPr/>
        </p:nvCxnSpPr>
        <p:spPr>
          <a:xfrm flipH="1">
            <a:off x="2279667" y="4825967"/>
            <a:ext cx="2973200" cy="388400"/>
          </a:xfrm>
          <a:prstGeom prst="straightConnector1">
            <a:avLst/>
          </a:prstGeom>
          <a:noFill/>
          <a:ln w="19050" cap="flat" cmpd="sng">
            <a:solidFill>
              <a:srgbClr val="F1C232"/>
            </a:solidFill>
            <a:prstDash val="solid"/>
            <a:round/>
            <a:headEnd type="none" w="med" len="med"/>
            <a:tailEnd type="triangle" w="med" len="med"/>
          </a:ln>
        </p:spPr>
      </p:cxnSp>
      <p:sp>
        <p:nvSpPr>
          <p:cNvPr id="274" name="Google Shape;274;p35"/>
          <p:cNvSpPr txBox="1"/>
          <p:nvPr/>
        </p:nvSpPr>
        <p:spPr>
          <a:xfrm>
            <a:off x="740867" y="4938985"/>
            <a:ext cx="1538800" cy="984845"/>
          </a:xfrm>
          <a:prstGeom prst="rect">
            <a:avLst/>
          </a:prstGeom>
          <a:noFill/>
          <a:ln>
            <a:noFill/>
          </a:ln>
        </p:spPr>
        <p:txBody>
          <a:bodyPr spcFirstLastPara="1" wrap="square" lIns="121900" tIns="121900" rIns="121900" bIns="121900" anchor="t" anchorCtr="0">
            <a:spAutoFit/>
          </a:bodyPr>
          <a:lstStyle/>
          <a:p>
            <a:pPr algn="r"/>
            <a:r>
              <a:rPr lang="en" sz="2400" b="1">
                <a:solidFill>
                  <a:srgbClr val="F1C232"/>
                </a:solidFill>
                <a:latin typeface="Gill Sans"/>
                <a:ea typeface="Gill Sans"/>
                <a:cs typeface="Gill Sans"/>
                <a:sym typeface="Gill Sans"/>
              </a:rPr>
              <a:t>Policy FMR</a:t>
            </a:r>
            <a:endParaRPr sz="2400" b="1">
              <a:solidFill>
                <a:srgbClr val="F1C232"/>
              </a:solidFill>
              <a:latin typeface="Gill Sans"/>
              <a:ea typeface="Gill Sans"/>
              <a:cs typeface="Gill Sans"/>
              <a:sym typeface="Gill Sans"/>
            </a:endParaRPr>
          </a:p>
        </p:txBody>
      </p:sp>
      <p:sp>
        <p:nvSpPr>
          <p:cNvPr id="275" name="Google Shape;275;p35"/>
          <p:cNvSpPr txBox="1"/>
          <p:nvPr/>
        </p:nvSpPr>
        <p:spPr>
          <a:xfrm>
            <a:off x="7665900" y="6288317"/>
            <a:ext cx="2106800" cy="430847"/>
          </a:xfrm>
          <a:prstGeom prst="rect">
            <a:avLst/>
          </a:prstGeom>
          <a:noFill/>
          <a:ln>
            <a:noFill/>
          </a:ln>
        </p:spPr>
        <p:txBody>
          <a:bodyPr spcFirstLastPara="1" wrap="square" lIns="121900" tIns="121900" rIns="121900" bIns="121900" anchor="t" anchorCtr="0">
            <a:spAutoFit/>
          </a:bodyPr>
          <a:lstStyle/>
          <a:p>
            <a:pPr algn="r"/>
            <a:r>
              <a:rPr lang="en" sz="1200">
                <a:solidFill>
                  <a:srgbClr val="D0CECE"/>
                </a:solidFill>
                <a:latin typeface="Average"/>
                <a:ea typeface="Average"/>
                <a:cs typeface="Average"/>
                <a:sym typeface="Average"/>
              </a:rPr>
              <a:t>(NIST, 2019)</a:t>
            </a:r>
            <a:endParaRPr sz="1200">
              <a:solidFill>
                <a:srgbClr val="D0CECE"/>
              </a:solidFill>
              <a:latin typeface="Average"/>
              <a:ea typeface="Average"/>
              <a:cs typeface="Average"/>
              <a:sym typeface="Average"/>
            </a:endParaRPr>
          </a:p>
        </p:txBody>
      </p:sp>
      <p:sp>
        <p:nvSpPr>
          <p:cNvPr id="276" name="Google Shape;276;p3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54</a:t>
            </a:fld>
            <a:endParaRPr/>
          </a:p>
        </p:txBody>
      </p:sp>
      <p:sp>
        <p:nvSpPr>
          <p:cNvPr id="277" name="Google Shape;277;p3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78" name="Google Shape;278;p35"/>
          <p:cNvSpPr/>
          <p:nvPr/>
        </p:nvSpPr>
        <p:spPr>
          <a:xfrm>
            <a:off x="7677167" y="3867167"/>
            <a:ext cx="162800" cy="14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Demographic group-based threshold selection</a:t>
              </a:r>
              <a:endParaRPr sz="1333">
                <a:solidFill>
                  <a:srgbClr val="FFFFFF"/>
                </a:solidFill>
              </a:endParaRPr>
            </a:p>
          </p:txBody>
        </p:sp>
      </p:grpSp>
      <p:sp>
        <p:nvSpPr>
          <p:cNvPr id="287" name="Google Shape;287;p3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55</a:t>
            </a:fld>
            <a:endParaRPr/>
          </a:p>
        </p:txBody>
      </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ACA4BE44-F3B7-BA42-BB41-8C9DDD7308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sp>
        <p:nvSpPr>
          <p:cNvPr id="294" name="Google Shape;294;p37"/>
          <p:cNvSpPr/>
          <p:nvPr/>
        </p:nvSpPr>
        <p:spPr>
          <a:xfrm>
            <a:off x="254000"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a:solidFill>
                  <a:schemeClr val="dk1"/>
                </a:solidFill>
                <a:latin typeface="Gill Sans"/>
                <a:ea typeface="Gill Sans"/>
                <a:cs typeface="Gill Sans"/>
                <a:sym typeface="Gill Sans"/>
              </a:rPr>
              <a:t>Policymakers</a:t>
            </a:r>
            <a:r>
              <a:rPr lang="en" sz="2400">
                <a:solidFill>
                  <a:schemeClr val="dk1"/>
                </a:solidFill>
                <a:latin typeface="Gill Sans"/>
                <a:ea typeface="Gill Sans"/>
                <a:cs typeface="Gill Sans"/>
                <a:sym typeface="Gill Sans"/>
              </a:rPr>
              <a:t>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5" name="Google Shape;295;p37"/>
          <p:cNvSpPr/>
          <p:nvPr/>
        </p:nvSpPr>
        <p:spPr>
          <a:xfrm>
            <a:off x="4467395" y="2005133"/>
            <a:ext cx="3257200" cy="2943600"/>
          </a:xfrm>
          <a:prstGeom prst="rect">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Demographic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Set a variable threshold that achieves the Policy FMR on </a:t>
            </a:r>
            <a:r>
              <a:rPr lang="en" sz="2400" b="1">
                <a:solidFill>
                  <a:schemeClr val="dk1"/>
                </a:solidFill>
                <a:latin typeface="Gill Sans"/>
                <a:ea typeface="Gill Sans"/>
                <a:cs typeface="Gill Sans"/>
                <a:sym typeface="Gill Sans"/>
              </a:rPr>
              <a:t>each demographic group</a:t>
            </a:r>
            <a:endParaRPr sz="2400" b="1">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96" name="Google Shape;296;p37"/>
          <p:cNvSpPr/>
          <p:nvPr/>
        </p:nvSpPr>
        <p:spPr>
          <a:xfrm>
            <a:off x="8680795"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3) Threshold selection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Use choose the threshold according to the demographic group of the enrolled identity</a:t>
            </a:r>
            <a:endParaRPr sz="2400">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7" name="Google Shape;297;p37"/>
          <p:cNvSpPr/>
          <p:nvPr/>
        </p:nvSpPr>
        <p:spPr>
          <a:xfrm>
            <a:off x="7884500" y="2649933"/>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7"/>
          <p:cNvSpPr/>
          <p:nvPr/>
        </p:nvSpPr>
        <p:spPr>
          <a:xfrm>
            <a:off x="3671116" y="2602000"/>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37"/>
          <p:cNvSpPr txBox="1">
            <a:spLocks noGrp="1"/>
          </p:cNvSpPr>
          <p:nvPr>
            <p:ph type="body" idx="1"/>
          </p:nvPr>
        </p:nvSpPr>
        <p:spPr>
          <a:xfrm>
            <a:off x="254000" y="5324733"/>
            <a:ext cx="11684000" cy="12828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r>
              <a:rPr lang="en" sz="2133" b="1">
                <a:solidFill>
                  <a:srgbClr val="FFB459"/>
                </a:solidFill>
                <a:latin typeface="Gill Sans"/>
                <a:ea typeface="Gill Sans"/>
                <a:cs typeface="Gill Sans"/>
                <a:sym typeface="Gill Sans"/>
              </a:rPr>
              <a:t>Benefit:</a:t>
            </a:r>
            <a:endParaRPr sz="2133" b="1">
              <a:solidFill>
                <a:srgbClr val="FFB459"/>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Ensures that each demographic group falls below the Policy FMR</a:t>
            </a:r>
            <a:endParaRPr sz="2133">
              <a:solidFill>
                <a:schemeClr val="dk1"/>
              </a:solidFill>
              <a:latin typeface="Gill Sans"/>
              <a:ea typeface="Gill Sans"/>
              <a:cs typeface="Gill Sans"/>
              <a:sym typeface="Gill Sans"/>
            </a:endParaRPr>
          </a:p>
        </p:txBody>
      </p:sp>
      <p:sp>
        <p:nvSpPr>
          <p:cNvPr id="300" name="Google Shape;300;p3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56</a:t>
            </a:fld>
            <a:endParaRPr/>
          </a:p>
        </p:txBody>
      </p:sp>
      <p:sp>
        <p:nvSpPr>
          <p:cNvPr id="301" name="Google Shape;301;p3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11" name="Rectangle 10">
            <a:extLst>
              <a:ext uri="{FF2B5EF4-FFF2-40B4-BE49-F238E27FC236}">
                <a16:creationId xmlns:a16="http://schemas.microsoft.com/office/drawing/2014/main" id="{CBCF1904-CC1A-E144-A639-71A17226623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403128D9-4D8F-7A42-BFA0-34506D24208F}"/>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07" name="Google Shape;307;p38"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08" name="Google Shape;308;p38"/>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09" name="Google Shape;309;p38"/>
          <p:cNvSpPr txBox="1"/>
          <p:nvPr/>
        </p:nvSpPr>
        <p:spPr>
          <a:xfrm>
            <a:off x="6663367" y="2861467"/>
            <a:ext cx="5163600" cy="2379585"/>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#1</a:t>
            </a:r>
            <a:r>
              <a:rPr lang="en" sz="1733" b="1">
                <a:solidFill>
                  <a:schemeClr val="dk1"/>
                </a:solidFill>
                <a:latin typeface="Gill Sans"/>
                <a:ea typeface="Gill Sans"/>
                <a:cs typeface="Gill Sans"/>
                <a:sym typeface="Gill Sans"/>
              </a:rPr>
              <a:t>: Defining the demographic group</a:t>
            </a:r>
            <a:endParaRPr sz="1733" b="1">
              <a:solidFill>
                <a:schemeClr val="dk1"/>
              </a:solidFill>
              <a:latin typeface="Gill Sans"/>
              <a:ea typeface="Gill Sans"/>
              <a:cs typeface="Gill Sans"/>
              <a:sym typeface="Gill Sans"/>
            </a:endParaRPr>
          </a:p>
          <a:p>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How specific should the group be? </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E.g.: only gender vs gender+race+age</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In the case of race, how many should we define?</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(Requires an exhaustive list)</a:t>
            </a:r>
            <a:endParaRPr sz="1733" b="1">
              <a:solidFill>
                <a:schemeClr val="dk1"/>
              </a:solidFill>
              <a:latin typeface="Gill Sans"/>
              <a:ea typeface="Gill Sans"/>
              <a:cs typeface="Gill Sans"/>
              <a:sym typeface="Gill Sans"/>
            </a:endParaRPr>
          </a:p>
        </p:txBody>
      </p:sp>
      <p:sp>
        <p:nvSpPr>
          <p:cNvPr id="310" name="Google Shape;310;p3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57</a:t>
            </a:fld>
            <a:endParaRPr/>
          </a:p>
        </p:txBody>
      </p:sp>
      <p:sp>
        <p:nvSpPr>
          <p:cNvPr id="311" name="Google Shape;311;p3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09F6590B-A8AE-F743-B39A-BA5F02F58DDE}"/>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17" name="Google Shape;317;p39"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18" name="Google Shape;318;p39"/>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19" name="Google Shape;319;p39"/>
          <p:cNvSpPr txBox="1"/>
          <p:nvPr/>
        </p:nvSpPr>
        <p:spPr>
          <a:xfrm>
            <a:off x="6663367" y="2861467"/>
            <a:ext cx="5255200"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320" name="Google Shape;320;p3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58</a:t>
            </a:fld>
            <a:endParaRPr/>
          </a:p>
        </p:txBody>
      </p:sp>
      <p:sp>
        <p:nvSpPr>
          <p:cNvPr id="321" name="Google Shape;321;p3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2470C906-C940-4B4D-958A-FC0ABC9A259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5BB4ABB7-79BA-2346-8470-68F8FA08EEA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24"/>
        </a:solidFill>
        <a:effectLst/>
      </p:bgPr>
    </p:bg>
    <p:spTree>
      <p:nvGrpSpPr>
        <p:cNvPr id="1" name=""/>
        <p:cNvGrpSpPr/>
        <p:nvPr/>
      </p:nvGrpSpPr>
      <p:grpSpPr>
        <a:xfrm>
          <a:off x="0" y="0"/>
          <a:ext cx="0" cy="0"/>
          <a:chOff x="0" y="0"/>
          <a:chExt cx="0" cy="0"/>
        </a:xfrm>
      </p:grpSpPr>
      <p:pic>
        <p:nvPicPr>
          <p:cNvPr id="10242" name="Picture 2" descr="Understanding the Types of Biometrics | NICE">
            <a:extLst>
              <a:ext uri="{FF2B5EF4-FFF2-40B4-BE49-F238E27FC236}">
                <a16:creationId xmlns:a16="http://schemas.microsoft.com/office/drawing/2014/main" id="{C63293D2-5192-2541-8D67-C139D5D2F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87" y="0"/>
            <a:ext cx="121982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p:txBody>
          <a:bodyPr/>
          <a:lstStyle/>
          <a:p>
            <a:r>
              <a:rPr lang="es-ES_tradnl" dirty="0">
                <a:solidFill>
                  <a:schemeClr val="bg1"/>
                </a:solidFill>
              </a:rPr>
              <a:t>BIOMETRÍA</a:t>
            </a:r>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838200" y="1825625"/>
            <a:ext cx="5257800" cy="4351338"/>
          </a:xfrm>
        </p:spPr>
        <p:txBody>
          <a:bodyPr>
            <a:normAutofit/>
          </a:bodyPr>
          <a:lstStyle/>
          <a:p>
            <a:pPr marL="0" indent="0">
              <a:buNone/>
            </a:pPr>
            <a:r>
              <a:rPr lang="es-ES_tradnl" dirty="0">
                <a:solidFill>
                  <a:schemeClr val="bg1"/>
                </a:solidFill>
              </a:rPr>
              <a:t>La biometría representa un componente esencial de muchos sistemas de vigilancia, control de acceso y gestión operativa de la identidad, por lo que afecta directa o indirectamente a miles de millones de personas en todo el mundo.</a:t>
            </a:r>
          </a:p>
        </p:txBody>
      </p:sp>
    </p:spTree>
    <p:extLst>
      <p:ext uri="{BB962C8B-B14F-4D97-AF65-F5344CB8AC3E}">
        <p14:creationId xmlns:p14="http://schemas.microsoft.com/office/powerpoint/2010/main" val="10529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0" name="Group 9">
            <a:extLst>
              <a:ext uri="{FF2B5EF4-FFF2-40B4-BE49-F238E27FC236}">
                <a16:creationId xmlns:a16="http://schemas.microsoft.com/office/drawing/2014/main" id="{2AE9133E-F0C4-3336-6A22-2C66139B1B4B}"/>
              </a:ext>
            </a:extLst>
          </p:cNvPr>
          <p:cNvGrpSpPr/>
          <p:nvPr/>
        </p:nvGrpSpPr>
        <p:grpSpPr>
          <a:xfrm>
            <a:off x="2016974" y="573352"/>
            <a:ext cx="6471290" cy="3613614"/>
            <a:chOff x="2016974" y="573352"/>
            <a:chExt cx="6471290" cy="3613614"/>
          </a:xfrm>
        </p:grpSpPr>
        <p:sp>
          <p:nvSpPr>
            <p:cNvPr id="13" name="Arc 12">
              <a:extLst>
                <a:ext uri="{FF2B5EF4-FFF2-40B4-BE49-F238E27FC236}">
                  <a16:creationId xmlns:a16="http://schemas.microsoft.com/office/drawing/2014/main" id="{7A6DFA52-4FA4-AF2E-7FE8-B6323E5CD9C7}"/>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16" name="Arc 15">
              <a:extLst>
                <a:ext uri="{FF2B5EF4-FFF2-40B4-BE49-F238E27FC236}">
                  <a16:creationId xmlns:a16="http://schemas.microsoft.com/office/drawing/2014/main" id="{53AD6921-D4FC-6E17-CB3A-F74614C5596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25" name="Rectangle 24">
              <a:extLst>
                <a:ext uri="{FF2B5EF4-FFF2-40B4-BE49-F238E27FC236}">
                  <a16:creationId xmlns:a16="http://schemas.microsoft.com/office/drawing/2014/main" id="{2F456FEF-3C82-79CB-8889-6AA02A55CB04}"/>
                </a:ext>
              </a:extLst>
            </p:cNvPr>
            <p:cNvSpPr/>
            <p:nvPr/>
          </p:nvSpPr>
          <p:spPr>
            <a:xfrm>
              <a:off x="4259423" y="573352"/>
              <a:ext cx="1786579" cy="369332"/>
            </a:xfrm>
            <a:prstGeom prst="rect">
              <a:avLst/>
            </a:prstGeom>
          </p:spPr>
          <p:txBody>
            <a:bodyPr wrap="none">
              <a:spAutoFit/>
            </a:bodyPr>
            <a:lstStyle/>
            <a:p>
              <a:r>
                <a:rPr lang="en-US" dirty="0">
                  <a:solidFill>
                    <a:srgbClr val="00B050"/>
                  </a:solidFill>
                  <a:latin typeface="Gill Sans MT" panose="020B0502020104020203" pitchFamily="34" charset="77"/>
                </a:rPr>
                <a:t>different persons</a:t>
              </a:r>
              <a:endParaRPr lang="es-ES_tradnl" dirty="0">
                <a:solidFill>
                  <a:srgbClr val="00B050"/>
                </a:solidFill>
                <a:latin typeface="Gill Sans MT" panose="020B0502020104020203" pitchFamily="34" charset="77"/>
              </a:endParaRPr>
            </a:p>
          </p:txBody>
        </p:sp>
      </p:grpSp>
      <p:sp>
        <p:nvSpPr>
          <p:cNvPr id="28" name="Rectangle 27">
            <a:extLst>
              <a:ext uri="{FF2B5EF4-FFF2-40B4-BE49-F238E27FC236}">
                <a16:creationId xmlns:a16="http://schemas.microsoft.com/office/drawing/2014/main" id="{48DC8085-1BE4-36B5-80AC-72D56D2C12EF}"/>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192182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a:xfrm>
            <a:off x="572493" y="238539"/>
            <a:ext cx="11018520" cy="1434415"/>
          </a:xfrm>
        </p:spPr>
        <p:txBody>
          <a:bodyPr anchor="b">
            <a:normAutofit/>
          </a:bodyPr>
          <a:lstStyle/>
          <a:p>
            <a:r>
              <a:rPr lang="es-ES_tradnl" sz="5400"/>
              <a:t>BIOMETRÍA</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572493" y="2071316"/>
            <a:ext cx="6713552" cy="4119172"/>
          </a:xfrm>
        </p:spPr>
        <p:txBody>
          <a:bodyPr anchor="t">
            <a:normAutofit/>
          </a:bodyPr>
          <a:lstStyle/>
          <a:p>
            <a:pPr marL="0" indent="0">
              <a:buNone/>
            </a:pPr>
            <a:r>
              <a:rPr lang="es-ES_tradnl" sz="2200" dirty="0"/>
              <a:t>Los sistemas algorítmicos de decisión han sido tachados con frecuencia de "parciales", "racistas", "sexistas" o "injustos" por numerosos medios de comunicación, organizaciones e investigadores. Existe un debate permanente sobre si estas valoraciones están justificadas y si los ciudadanos y los responsables políticos deberían preocuparse. Estas y otras cuestiones relacionadas se han convertido recientemente en un tema candente en el contexto de las tecnologías biométricas, que son omnipresentes en las aplicaciones personales, comerciales y gubernamentales. </a:t>
            </a:r>
          </a:p>
        </p:txBody>
      </p:sp>
      <p:pic>
        <p:nvPicPr>
          <p:cNvPr id="11266" name="Picture 2" descr="3 Ways Unlearning Bias Would Benefit Everyone - Mindful">
            <a:extLst>
              <a:ext uri="{FF2B5EF4-FFF2-40B4-BE49-F238E27FC236}">
                <a16:creationId xmlns:a16="http://schemas.microsoft.com/office/drawing/2014/main" id="{D5B70692-F0E6-F745-9AA0-02092607A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4" r="1639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58054A-9EFF-5F46-8C56-0119200926E9}"/>
              </a:ext>
            </a:extLst>
          </p:cNvPr>
          <p:cNvSpPr/>
          <p:nvPr/>
        </p:nvSpPr>
        <p:spPr>
          <a:xfrm>
            <a:off x="572493" y="5970246"/>
            <a:ext cx="4924490" cy="369332"/>
          </a:xfrm>
          <a:prstGeom prst="rect">
            <a:avLst/>
          </a:prstGeom>
        </p:spPr>
        <p:txBody>
          <a:bodyPr wrap="none">
            <a:spAutoFit/>
          </a:bodyPr>
          <a:lstStyle/>
          <a:p>
            <a:r>
              <a:rPr lang="es-ES_tradnl" dirty="0"/>
              <a:t>[</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196805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2585323"/>
          </a:xfrm>
          <a:prstGeom prst="rect">
            <a:avLst/>
          </a:prstGeom>
          <a:noFill/>
        </p:spPr>
        <p:txBody>
          <a:bodyPr wrap="square" rtlCol="0">
            <a:spAutoFit/>
          </a:bodyPr>
          <a:lstStyle/>
          <a:p>
            <a:r>
              <a:rPr lang="en-AU" dirty="0" err="1"/>
              <a:t>Vangara</a:t>
            </a:r>
            <a:r>
              <a:rPr lang="en-AU" dirty="0"/>
              <a:t>, K., King, M. C., </a:t>
            </a:r>
            <a:r>
              <a:rPr lang="en-AU" dirty="0" err="1"/>
              <a:t>Albiero</a:t>
            </a:r>
            <a:r>
              <a:rPr lang="en-AU" dirty="0"/>
              <a:t>, V., &amp; Bowyer, K. (2019). Characterizing the variability in face recognition accuracy relative to race. In </a:t>
            </a:r>
            <a:r>
              <a:rPr lang="en-AU" i="1" dirty="0"/>
              <a:t>Proceedings of the IEEE/CVF Conference on Computer Vision and Pattern Recognition Workshops</a:t>
            </a:r>
          </a:p>
          <a:p>
            <a:endParaRPr lang="en-AU" i="1" dirty="0"/>
          </a:p>
          <a:p>
            <a:r>
              <a:rPr lang="es-ES_tradnl" dirty="0">
                <a:hlinkClick r:id="rId3"/>
              </a:rPr>
              <a:t>https://arxiv.org/abs/1904.07325</a:t>
            </a:r>
            <a:r>
              <a:rPr lang="es-ES_tradnl" dirty="0"/>
              <a:t> </a:t>
            </a:r>
          </a:p>
        </p:txBody>
      </p:sp>
      <p:pic>
        <p:nvPicPr>
          <p:cNvPr id="11" name="Picture 10">
            <a:extLst>
              <a:ext uri="{FF2B5EF4-FFF2-40B4-BE49-F238E27FC236}">
                <a16:creationId xmlns:a16="http://schemas.microsoft.com/office/drawing/2014/main" id="{E01F4B37-746A-B34F-AA82-957F5B985DF4}"/>
              </a:ext>
            </a:extLst>
          </p:cNvPr>
          <p:cNvPicPr>
            <a:picLocks noChangeAspect="1"/>
          </p:cNvPicPr>
          <p:nvPr/>
        </p:nvPicPr>
        <p:blipFill>
          <a:blip r:embed="rId4"/>
          <a:stretch>
            <a:fillRect/>
          </a:stretch>
        </p:blipFill>
        <p:spPr>
          <a:xfrm>
            <a:off x="2146300" y="782320"/>
            <a:ext cx="7899400" cy="5537200"/>
          </a:xfrm>
          <a:prstGeom prst="rect">
            <a:avLst/>
          </a:prstGeom>
        </p:spPr>
      </p:pic>
    </p:spTree>
    <p:extLst>
      <p:ext uri="{BB962C8B-B14F-4D97-AF65-F5344CB8AC3E}">
        <p14:creationId xmlns:p14="http://schemas.microsoft.com/office/powerpoint/2010/main" val="4379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93531-1D12-DD4A-A86D-02720CCCAAA6}"/>
              </a:ext>
            </a:extLst>
          </p:cNvPr>
          <p:cNvPicPr>
            <a:picLocks noChangeAspect="1"/>
          </p:cNvPicPr>
          <p:nvPr/>
        </p:nvPicPr>
        <p:blipFill>
          <a:blip r:embed="rId2"/>
          <a:stretch>
            <a:fillRect/>
          </a:stretch>
        </p:blipFill>
        <p:spPr>
          <a:xfrm>
            <a:off x="1478280" y="482843"/>
            <a:ext cx="9744710" cy="4977913"/>
          </a:xfrm>
          <a:prstGeom prst="rect">
            <a:avLst/>
          </a:prstGeom>
        </p:spPr>
      </p:pic>
      <p:sp>
        <p:nvSpPr>
          <p:cNvPr id="5" name="TextBox 4">
            <a:extLst>
              <a:ext uri="{FF2B5EF4-FFF2-40B4-BE49-F238E27FC236}">
                <a16:creationId xmlns:a16="http://schemas.microsoft.com/office/drawing/2014/main" id="{A7858D98-F5EF-3041-85FC-2527F9066BCA}"/>
              </a:ext>
            </a:extLst>
          </p:cNvPr>
          <p:cNvSpPr txBox="1"/>
          <p:nvPr/>
        </p:nvSpPr>
        <p:spPr>
          <a:xfrm>
            <a:off x="1478280" y="572882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4077859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925427" y="2890391"/>
            <a:ext cx="10341146" cy="2062103"/>
          </a:xfrm>
          <a:prstGeom prst="rect">
            <a:avLst/>
          </a:prstGeom>
        </p:spPr>
        <p:txBody>
          <a:bodyPr wrap="square">
            <a:spAutoFit/>
          </a:bodyPr>
          <a:lstStyle/>
          <a:p>
            <a:r>
              <a:rPr lang="en-AU" sz="3200" i="1" dirty="0">
                <a:solidFill>
                  <a:srgbClr val="292929"/>
                </a:solidFill>
              </a:rPr>
              <a:t> Los </a:t>
            </a:r>
            <a:r>
              <a:rPr lang="en-AU" sz="3200" i="1" dirty="0" err="1">
                <a:solidFill>
                  <a:srgbClr val="292929"/>
                </a:solidFill>
              </a:rPr>
              <a:t>datos</a:t>
            </a:r>
            <a:r>
              <a:rPr lang="en-AU" sz="3200" i="1" dirty="0">
                <a:solidFill>
                  <a:srgbClr val="292929"/>
                </a:solidFill>
              </a:rPr>
              <a:t> </a:t>
            </a:r>
            <a:r>
              <a:rPr lang="en-AU" sz="3200" i="1" dirty="0" err="1">
                <a:solidFill>
                  <a:srgbClr val="292929"/>
                </a:solidFill>
              </a:rPr>
              <a:t>proporcionados</a:t>
            </a:r>
            <a:r>
              <a:rPr lang="en-AU" sz="3200" i="1" dirty="0">
                <a:solidFill>
                  <a:srgbClr val="292929"/>
                </a:solidFill>
              </a:rPr>
              <a:t> por el ser </a:t>
            </a:r>
            <a:r>
              <a:rPr lang="en-AU" sz="3200" i="1" dirty="0" err="1">
                <a:solidFill>
                  <a:srgbClr val="292929"/>
                </a:solidFill>
              </a:rPr>
              <a:t>humano</a:t>
            </a:r>
            <a:r>
              <a:rPr lang="en-AU" sz="3200" i="1" dirty="0">
                <a:solidFill>
                  <a:srgbClr val="292929"/>
                </a:solidFill>
              </a:rPr>
              <a:t> </a:t>
            </a:r>
            <a:r>
              <a:rPr lang="en-AU" sz="3200" i="1" dirty="0" err="1">
                <a:solidFill>
                  <a:srgbClr val="292929"/>
                </a:solidFill>
              </a:rPr>
              <a:t>pueden</a:t>
            </a:r>
            <a:r>
              <a:rPr lang="en-AU" sz="3200" i="1" dirty="0">
                <a:solidFill>
                  <a:srgbClr val="292929"/>
                </a:solidFill>
              </a:rPr>
              <a:t> </a:t>
            </a:r>
            <a:r>
              <a:rPr lang="en-AU" sz="3200" i="1" dirty="0" err="1">
                <a:solidFill>
                  <a:srgbClr val="292929"/>
                </a:solidFill>
              </a:rPr>
              <a:t>estar</a:t>
            </a:r>
            <a:r>
              <a:rPr lang="en-AU" sz="3200" i="1" dirty="0">
                <a:solidFill>
                  <a:srgbClr val="292929"/>
                </a:solidFill>
              </a:rPr>
              <a:t> </a:t>
            </a:r>
            <a:r>
              <a:rPr lang="en-AU" sz="3200" i="1" dirty="0" err="1">
                <a:solidFill>
                  <a:srgbClr val="292929"/>
                </a:solidFill>
              </a:rPr>
              <a:t>sesgados</a:t>
            </a:r>
            <a:r>
              <a:rPr lang="en-AU" sz="3200" i="1" dirty="0">
                <a:solidFill>
                  <a:srgbClr val="292929"/>
                </a:solidFill>
              </a:rPr>
              <a:t>... </a:t>
            </a:r>
          </a:p>
          <a:p>
            <a:endParaRPr lang="en-AU" sz="3200" i="1" dirty="0">
              <a:solidFill>
                <a:srgbClr val="292929"/>
              </a:solidFill>
            </a:endParaRPr>
          </a:p>
          <a:p>
            <a:r>
              <a:rPr lang="en-AU" sz="3200" i="1" dirty="0" err="1">
                <a:solidFill>
                  <a:srgbClr val="292929"/>
                </a:solidFill>
              </a:rPr>
              <a:t>pero</a:t>
            </a:r>
            <a:r>
              <a:rPr lang="en-AU" sz="3200" i="1" dirty="0">
                <a:solidFill>
                  <a:srgbClr val="292929"/>
                </a:solidFill>
              </a:rPr>
              <a:t> no </a:t>
            </a:r>
            <a:r>
              <a:rPr lang="en-AU" sz="3200" i="1" dirty="0" err="1">
                <a:solidFill>
                  <a:srgbClr val="292929"/>
                </a:solidFill>
              </a:rPr>
              <a:t>sólo</a:t>
            </a:r>
            <a:r>
              <a:rPr lang="en-AU" sz="3200" i="1" dirty="0">
                <a:solidFill>
                  <a:srgbClr val="292929"/>
                </a:solidFill>
              </a:rPr>
              <a:t> </a:t>
            </a:r>
            <a:r>
              <a:rPr lang="en-AU" sz="3200" i="1" dirty="0" err="1">
                <a:solidFill>
                  <a:srgbClr val="292929"/>
                </a:solidFill>
              </a:rPr>
              <a:t>esa</a:t>
            </a:r>
            <a:r>
              <a:rPr lang="en-AU" sz="3200" i="1" dirty="0">
                <a:solidFill>
                  <a:srgbClr val="292929"/>
                </a:solidFill>
              </a:rPr>
              <a:t> es la </a:t>
            </a:r>
            <a:r>
              <a:rPr lang="en-AU" sz="3200" i="1" dirty="0" err="1">
                <a:solidFill>
                  <a:srgbClr val="292929"/>
                </a:solidFill>
              </a:rPr>
              <a:t>fuente</a:t>
            </a:r>
            <a:r>
              <a:rPr lang="en-AU" sz="3200" i="1" dirty="0">
                <a:solidFill>
                  <a:srgbClr val="292929"/>
                </a:solidFill>
              </a:rPr>
              <a:t> del </a:t>
            </a:r>
            <a:r>
              <a:rPr lang="en-AU" sz="3200" i="1" dirty="0" err="1">
                <a:solidFill>
                  <a:srgbClr val="292929"/>
                </a:solidFill>
              </a:rPr>
              <a:t>sesgo</a:t>
            </a:r>
            <a:r>
              <a:rPr lang="en-AU" sz="3200" i="1" dirty="0">
                <a:solidFill>
                  <a:srgbClr val="292929"/>
                </a:solidFill>
              </a:rPr>
              <a:t>… </a:t>
            </a:r>
          </a:p>
        </p:txBody>
      </p:sp>
    </p:spTree>
    <p:extLst>
      <p:ext uri="{BB962C8B-B14F-4D97-AF65-F5344CB8AC3E}">
        <p14:creationId xmlns:p14="http://schemas.microsoft.com/office/powerpoint/2010/main" val="29827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CD07-64AD-BD46-8BC0-F39C178E86EC}"/>
              </a:ext>
            </a:extLst>
          </p:cNvPr>
          <p:cNvPicPr>
            <a:picLocks noChangeAspect="1"/>
          </p:cNvPicPr>
          <p:nvPr/>
        </p:nvPicPr>
        <p:blipFill>
          <a:blip r:embed="rId2"/>
          <a:stretch>
            <a:fillRect/>
          </a:stretch>
        </p:blipFill>
        <p:spPr>
          <a:xfrm>
            <a:off x="0" y="931267"/>
            <a:ext cx="12192000" cy="4995466"/>
          </a:xfrm>
          <a:prstGeom prst="rect">
            <a:avLst/>
          </a:prstGeom>
        </p:spPr>
      </p:pic>
      <p:sp>
        <p:nvSpPr>
          <p:cNvPr id="7" name="Rectangle 6">
            <a:extLst>
              <a:ext uri="{FF2B5EF4-FFF2-40B4-BE49-F238E27FC236}">
                <a16:creationId xmlns:a16="http://schemas.microsoft.com/office/drawing/2014/main" id="{84A66D74-B204-2B44-9EB7-69282325AABE}"/>
              </a:ext>
            </a:extLst>
          </p:cNvPr>
          <p:cNvSpPr/>
          <p:nvPr/>
        </p:nvSpPr>
        <p:spPr>
          <a:xfrm>
            <a:off x="6784426" y="6421473"/>
            <a:ext cx="3734805" cy="369332"/>
          </a:xfrm>
          <a:prstGeom prst="rect">
            <a:avLst/>
          </a:prstGeom>
        </p:spPr>
        <p:txBody>
          <a:bodyPr wrap="none">
            <a:spAutoFit/>
          </a:bodyPr>
          <a:lstStyle/>
          <a:p>
            <a:r>
              <a:rPr lang="es-ES_tradnl" dirty="0">
                <a:hlinkClick r:id="rId3"/>
              </a:rPr>
              <a:t>https://arxiv.org/pdf/2008.06989.pdf</a:t>
            </a:r>
            <a:r>
              <a:rPr lang="es-ES_tradnl" dirty="0"/>
              <a:t> </a:t>
            </a:r>
          </a:p>
        </p:txBody>
      </p:sp>
    </p:spTree>
    <p:extLst>
      <p:ext uri="{BB962C8B-B14F-4D97-AF65-F5344CB8AC3E}">
        <p14:creationId xmlns:p14="http://schemas.microsoft.com/office/powerpoint/2010/main" val="1179311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1725668" y="3010682"/>
            <a:ext cx="8740663" cy="584775"/>
          </a:xfrm>
          <a:prstGeom prst="rect">
            <a:avLst/>
          </a:prstGeom>
        </p:spPr>
        <p:txBody>
          <a:bodyPr wrap="none">
            <a:spAutoFit/>
          </a:bodyPr>
          <a:lstStyle/>
          <a:p>
            <a:r>
              <a:rPr lang="en-AU" sz="3200" i="1" dirty="0">
                <a:solidFill>
                  <a:srgbClr val="292929"/>
                </a:solidFill>
              </a:rPr>
              <a:t> </a:t>
            </a:r>
            <a:r>
              <a:rPr lang="en-AU" sz="3200" i="1" dirty="0"/>
              <a:t>The data provided by human can be highly-biased.</a:t>
            </a:r>
            <a:r>
              <a:rPr lang="en-AU" sz="3200" i="1" dirty="0">
                <a:solidFill>
                  <a:srgbClr val="292929"/>
                </a:solidFill>
              </a:rPr>
              <a:t> </a:t>
            </a:r>
            <a:endParaRPr lang="es-ES_tradnl" sz="3200" i="1" dirty="0"/>
          </a:p>
        </p:txBody>
      </p:sp>
      <p:pic>
        <p:nvPicPr>
          <p:cNvPr id="6" name="Picture 5">
            <a:extLst>
              <a:ext uri="{FF2B5EF4-FFF2-40B4-BE49-F238E27FC236}">
                <a16:creationId xmlns:a16="http://schemas.microsoft.com/office/drawing/2014/main" id="{7938EAF8-988D-3340-9DC6-BDC89CC2C3E2}"/>
              </a:ext>
            </a:extLst>
          </p:cNvPr>
          <p:cNvPicPr>
            <a:picLocks noChangeAspect="1"/>
          </p:cNvPicPr>
          <p:nvPr/>
        </p:nvPicPr>
        <p:blipFill rotWithShape="1">
          <a:blip r:embed="rId2"/>
          <a:srcRect t="12381" b="20714"/>
          <a:stretch/>
        </p:blipFill>
        <p:spPr>
          <a:xfrm>
            <a:off x="129826" y="849085"/>
            <a:ext cx="11932348" cy="4588330"/>
          </a:xfrm>
          <a:prstGeom prst="rect">
            <a:avLst/>
          </a:prstGeom>
        </p:spPr>
      </p:pic>
      <p:sp>
        <p:nvSpPr>
          <p:cNvPr id="7" name="TextBox 6">
            <a:extLst>
              <a:ext uri="{FF2B5EF4-FFF2-40B4-BE49-F238E27FC236}">
                <a16:creationId xmlns:a16="http://schemas.microsoft.com/office/drawing/2014/main" id="{01536AB5-2C4E-494F-923C-69045E697CF0}"/>
              </a:ext>
            </a:extLst>
          </p:cNvPr>
          <p:cNvSpPr txBox="1"/>
          <p:nvPr/>
        </p:nvSpPr>
        <p:spPr>
          <a:xfrm>
            <a:off x="767443" y="479752"/>
            <a:ext cx="574516" cy="369332"/>
          </a:xfrm>
          <a:prstGeom prst="rect">
            <a:avLst/>
          </a:prstGeom>
          <a:noFill/>
        </p:spPr>
        <p:txBody>
          <a:bodyPr wrap="none" rtlCol="0">
            <a:spAutoFit/>
          </a:bodyPr>
          <a:lstStyle/>
          <a:p>
            <a:r>
              <a:rPr lang="es-ES_tradnl" dirty="0" err="1"/>
              <a:t>face</a:t>
            </a:r>
            <a:endParaRPr lang="es-ES_tradnl" dirty="0"/>
          </a:p>
        </p:txBody>
      </p:sp>
      <p:sp>
        <p:nvSpPr>
          <p:cNvPr id="8" name="TextBox 7">
            <a:extLst>
              <a:ext uri="{FF2B5EF4-FFF2-40B4-BE49-F238E27FC236}">
                <a16:creationId xmlns:a16="http://schemas.microsoft.com/office/drawing/2014/main" id="{D57E8F40-8310-2344-A2B3-E8780FDCBB09}"/>
              </a:ext>
            </a:extLst>
          </p:cNvPr>
          <p:cNvSpPr txBox="1"/>
          <p:nvPr/>
        </p:nvSpPr>
        <p:spPr>
          <a:xfrm>
            <a:off x="2601686" y="479752"/>
            <a:ext cx="550151" cy="369332"/>
          </a:xfrm>
          <a:prstGeom prst="rect">
            <a:avLst/>
          </a:prstGeom>
          <a:noFill/>
        </p:spPr>
        <p:txBody>
          <a:bodyPr wrap="none" rtlCol="0">
            <a:spAutoFit/>
          </a:bodyPr>
          <a:lstStyle/>
          <a:p>
            <a:r>
              <a:rPr lang="es-ES_tradnl" dirty="0" err="1"/>
              <a:t>hair</a:t>
            </a:r>
            <a:endParaRPr lang="es-ES_tradnl" dirty="0"/>
          </a:p>
        </p:txBody>
      </p:sp>
      <p:sp>
        <p:nvSpPr>
          <p:cNvPr id="9" name="TextBox 8">
            <a:extLst>
              <a:ext uri="{FF2B5EF4-FFF2-40B4-BE49-F238E27FC236}">
                <a16:creationId xmlns:a16="http://schemas.microsoft.com/office/drawing/2014/main" id="{B6900A0A-DCC1-9644-8682-703E68A7233C}"/>
              </a:ext>
            </a:extLst>
          </p:cNvPr>
          <p:cNvSpPr txBox="1"/>
          <p:nvPr/>
        </p:nvSpPr>
        <p:spPr>
          <a:xfrm>
            <a:off x="4806043" y="479752"/>
            <a:ext cx="574516" cy="369332"/>
          </a:xfrm>
          <a:prstGeom prst="rect">
            <a:avLst/>
          </a:prstGeom>
          <a:noFill/>
        </p:spPr>
        <p:txBody>
          <a:bodyPr wrap="none" rtlCol="0">
            <a:spAutoFit/>
          </a:bodyPr>
          <a:lstStyle/>
          <a:p>
            <a:r>
              <a:rPr lang="es-ES_tradnl" dirty="0" err="1"/>
              <a:t>face</a:t>
            </a:r>
            <a:endParaRPr lang="es-ES_tradnl" dirty="0"/>
          </a:p>
        </p:txBody>
      </p:sp>
      <p:sp>
        <p:nvSpPr>
          <p:cNvPr id="10" name="TextBox 9">
            <a:extLst>
              <a:ext uri="{FF2B5EF4-FFF2-40B4-BE49-F238E27FC236}">
                <a16:creationId xmlns:a16="http://schemas.microsoft.com/office/drawing/2014/main" id="{E93A45CA-788B-2447-84D0-7EBA415B5E64}"/>
              </a:ext>
            </a:extLst>
          </p:cNvPr>
          <p:cNvSpPr txBox="1"/>
          <p:nvPr/>
        </p:nvSpPr>
        <p:spPr>
          <a:xfrm>
            <a:off x="6640286" y="479752"/>
            <a:ext cx="550151" cy="369332"/>
          </a:xfrm>
          <a:prstGeom prst="rect">
            <a:avLst/>
          </a:prstGeom>
          <a:noFill/>
        </p:spPr>
        <p:txBody>
          <a:bodyPr wrap="none" rtlCol="0">
            <a:spAutoFit/>
          </a:bodyPr>
          <a:lstStyle/>
          <a:p>
            <a:r>
              <a:rPr lang="es-ES_tradnl" dirty="0" err="1"/>
              <a:t>hair</a:t>
            </a:r>
            <a:endParaRPr lang="es-ES_tradnl" dirty="0"/>
          </a:p>
        </p:txBody>
      </p:sp>
      <p:sp>
        <p:nvSpPr>
          <p:cNvPr id="11" name="TextBox 10">
            <a:extLst>
              <a:ext uri="{FF2B5EF4-FFF2-40B4-BE49-F238E27FC236}">
                <a16:creationId xmlns:a16="http://schemas.microsoft.com/office/drawing/2014/main" id="{93EE56E0-1134-0F47-A6EC-E7637B7FB4F7}"/>
              </a:ext>
            </a:extLst>
          </p:cNvPr>
          <p:cNvSpPr txBox="1"/>
          <p:nvPr/>
        </p:nvSpPr>
        <p:spPr>
          <a:xfrm>
            <a:off x="8684988" y="479752"/>
            <a:ext cx="574516" cy="369332"/>
          </a:xfrm>
          <a:prstGeom prst="rect">
            <a:avLst/>
          </a:prstGeom>
          <a:noFill/>
        </p:spPr>
        <p:txBody>
          <a:bodyPr wrap="none" rtlCol="0">
            <a:spAutoFit/>
          </a:bodyPr>
          <a:lstStyle/>
          <a:p>
            <a:r>
              <a:rPr lang="es-ES_tradnl" dirty="0" err="1"/>
              <a:t>face</a:t>
            </a:r>
            <a:endParaRPr lang="es-ES_tradnl" dirty="0"/>
          </a:p>
        </p:txBody>
      </p:sp>
      <p:sp>
        <p:nvSpPr>
          <p:cNvPr id="12" name="TextBox 11">
            <a:extLst>
              <a:ext uri="{FF2B5EF4-FFF2-40B4-BE49-F238E27FC236}">
                <a16:creationId xmlns:a16="http://schemas.microsoft.com/office/drawing/2014/main" id="{CAEB0CE1-086A-A14B-84AF-93445C94FBD0}"/>
              </a:ext>
            </a:extLst>
          </p:cNvPr>
          <p:cNvSpPr txBox="1"/>
          <p:nvPr/>
        </p:nvSpPr>
        <p:spPr>
          <a:xfrm>
            <a:off x="10519231" y="479752"/>
            <a:ext cx="550151" cy="369332"/>
          </a:xfrm>
          <a:prstGeom prst="rect">
            <a:avLst/>
          </a:prstGeom>
          <a:noFill/>
        </p:spPr>
        <p:txBody>
          <a:bodyPr wrap="none" rtlCol="0">
            <a:spAutoFit/>
          </a:bodyPr>
          <a:lstStyle/>
          <a:p>
            <a:r>
              <a:rPr lang="es-ES_tradnl" dirty="0" err="1"/>
              <a:t>hair</a:t>
            </a:r>
            <a:endParaRPr lang="es-ES_tradnl" dirty="0"/>
          </a:p>
        </p:txBody>
      </p:sp>
      <p:sp>
        <p:nvSpPr>
          <p:cNvPr id="13" name="TextBox 12">
            <a:extLst>
              <a:ext uri="{FF2B5EF4-FFF2-40B4-BE49-F238E27FC236}">
                <a16:creationId xmlns:a16="http://schemas.microsoft.com/office/drawing/2014/main" id="{E54944DC-E79B-1C4C-A1EC-408C3E64E6AF}"/>
              </a:ext>
            </a:extLst>
          </p:cNvPr>
          <p:cNvSpPr txBox="1"/>
          <p:nvPr/>
        </p:nvSpPr>
        <p:spPr>
          <a:xfrm rot="16200000">
            <a:off x="-193614" y="3956133"/>
            <a:ext cx="647934" cy="369332"/>
          </a:xfrm>
          <a:prstGeom prst="rect">
            <a:avLst/>
          </a:prstGeom>
          <a:noFill/>
        </p:spPr>
        <p:txBody>
          <a:bodyPr wrap="none" rtlCol="0">
            <a:spAutoFit/>
          </a:bodyPr>
          <a:lstStyle/>
          <a:p>
            <a:r>
              <a:rPr lang="es-ES_tradnl" dirty="0" err="1"/>
              <a:t>male</a:t>
            </a:r>
            <a:endParaRPr lang="es-ES_tradnl" dirty="0"/>
          </a:p>
        </p:txBody>
      </p:sp>
      <p:sp>
        <p:nvSpPr>
          <p:cNvPr id="14" name="TextBox 13">
            <a:extLst>
              <a:ext uri="{FF2B5EF4-FFF2-40B4-BE49-F238E27FC236}">
                <a16:creationId xmlns:a16="http://schemas.microsoft.com/office/drawing/2014/main" id="{EB5BE74D-C7C9-3245-92F0-29923844B189}"/>
              </a:ext>
            </a:extLst>
          </p:cNvPr>
          <p:cNvSpPr txBox="1"/>
          <p:nvPr/>
        </p:nvSpPr>
        <p:spPr>
          <a:xfrm rot="16200000">
            <a:off x="-283703" y="1238932"/>
            <a:ext cx="828112" cy="369332"/>
          </a:xfrm>
          <a:prstGeom prst="rect">
            <a:avLst/>
          </a:prstGeom>
          <a:noFill/>
        </p:spPr>
        <p:txBody>
          <a:bodyPr wrap="none" rtlCol="0">
            <a:spAutoFit/>
          </a:bodyPr>
          <a:lstStyle/>
          <a:p>
            <a:r>
              <a:rPr lang="es-ES_tradnl" dirty="0" err="1"/>
              <a:t>female</a:t>
            </a:r>
            <a:endParaRPr lang="es-ES_tradnl" dirty="0"/>
          </a:p>
        </p:txBody>
      </p:sp>
      <p:sp>
        <p:nvSpPr>
          <p:cNvPr id="15" name="TextBox 14">
            <a:extLst>
              <a:ext uri="{FF2B5EF4-FFF2-40B4-BE49-F238E27FC236}">
                <a16:creationId xmlns:a16="http://schemas.microsoft.com/office/drawing/2014/main" id="{DD746110-2184-0448-975F-C5F9D9B68A37}"/>
              </a:ext>
            </a:extLst>
          </p:cNvPr>
          <p:cNvSpPr txBox="1"/>
          <p:nvPr/>
        </p:nvSpPr>
        <p:spPr>
          <a:xfrm rot="16200000">
            <a:off x="-199417" y="2549274"/>
            <a:ext cx="659540" cy="369332"/>
          </a:xfrm>
          <a:prstGeom prst="rect">
            <a:avLst/>
          </a:prstGeom>
          <a:noFill/>
        </p:spPr>
        <p:txBody>
          <a:bodyPr wrap="none" rtlCol="0">
            <a:spAutoFit/>
          </a:bodyPr>
          <a:lstStyle/>
          <a:p>
            <a:r>
              <a:rPr lang="es-ES_tradnl" dirty="0"/>
              <a:t>delta</a:t>
            </a:r>
          </a:p>
        </p:txBody>
      </p:sp>
      <p:pic>
        <p:nvPicPr>
          <p:cNvPr id="16" name="Picture 15">
            <a:extLst>
              <a:ext uri="{FF2B5EF4-FFF2-40B4-BE49-F238E27FC236}">
                <a16:creationId xmlns:a16="http://schemas.microsoft.com/office/drawing/2014/main" id="{401ED4F7-8423-A043-8AE7-F3883CDD7C6B}"/>
              </a:ext>
            </a:extLst>
          </p:cNvPr>
          <p:cNvPicPr>
            <a:picLocks noChangeAspect="1"/>
          </p:cNvPicPr>
          <p:nvPr/>
        </p:nvPicPr>
        <p:blipFill>
          <a:blip r:embed="rId3"/>
          <a:stretch>
            <a:fillRect/>
          </a:stretch>
        </p:blipFill>
        <p:spPr>
          <a:xfrm>
            <a:off x="315019" y="30437"/>
            <a:ext cx="6032500" cy="330200"/>
          </a:xfrm>
          <a:prstGeom prst="rect">
            <a:avLst/>
          </a:prstGeom>
        </p:spPr>
      </p:pic>
      <p:sp>
        <p:nvSpPr>
          <p:cNvPr id="17" name="Rectangle 16">
            <a:extLst>
              <a:ext uri="{FF2B5EF4-FFF2-40B4-BE49-F238E27FC236}">
                <a16:creationId xmlns:a16="http://schemas.microsoft.com/office/drawing/2014/main" id="{3EDEF3CC-C8D3-B14D-A416-6011DED59778}"/>
              </a:ext>
            </a:extLst>
          </p:cNvPr>
          <p:cNvSpPr/>
          <p:nvPr/>
        </p:nvSpPr>
        <p:spPr>
          <a:xfrm>
            <a:off x="129826" y="5488735"/>
            <a:ext cx="11932348" cy="1200329"/>
          </a:xfrm>
          <a:prstGeom prst="rect">
            <a:avLst/>
          </a:prstGeom>
          <a:solidFill>
            <a:schemeClr val="accent2">
              <a:lumMod val="20000"/>
              <a:lumOff val="80000"/>
              <a:alpha val="88030"/>
            </a:schemeClr>
          </a:solidFill>
        </p:spPr>
        <p:txBody>
          <a:bodyPr wrap="square">
            <a:spAutoFit/>
          </a:bodyPr>
          <a:lstStyle/>
          <a:p>
            <a:r>
              <a:rPr lang="es-ES_tradnl" sz="2400" dirty="0"/>
              <a:t>Los mapas de calor dejan claro que, por término medio, las imágenes de rostros femeninos contienen menos "píxeles en la cara" que las imágenes de rostros masculinos, y que los peinados de género son una de las principales causas subyacentes.</a:t>
            </a:r>
          </a:p>
        </p:txBody>
      </p:sp>
      <p:sp>
        <p:nvSpPr>
          <p:cNvPr id="5" name="Rectangle 4">
            <a:extLst>
              <a:ext uri="{FF2B5EF4-FFF2-40B4-BE49-F238E27FC236}">
                <a16:creationId xmlns:a16="http://schemas.microsoft.com/office/drawing/2014/main" id="{E18BCC95-9583-9145-A0A8-3CD40C8DDF92}"/>
              </a:ext>
            </a:extLst>
          </p:cNvPr>
          <p:cNvSpPr/>
          <p:nvPr/>
        </p:nvSpPr>
        <p:spPr>
          <a:xfrm>
            <a:off x="8684988" y="6320776"/>
            <a:ext cx="3331874" cy="338554"/>
          </a:xfrm>
          <a:prstGeom prst="rect">
            <a:avLst/>
          </a:prstGeom>
        </p:spPr>
        <p:txBody>
          <a:bodyPr wrap="none">
            <a:spAutoFit/>
          </a:bodyPr>
          <a:lstStyle/>
          <a:p>
            <a:r>
              <a:rPr lang="es-ES_tradnl" sz="1600" dirty="0">
                <a:hlinkClick r:id="rId4"/>
              </a:rPr>
              <a:t>https://arxiv.org/pdf/2008.06989.pdf</a:t>
            </a:r>
            <a:r>
              <a:rPr lang="es-ES_tradnl" sz="1600" dirty="0"/>
              <a:t> </a:t>
            </a:r>
          </a:p>
        </p:txBody>
      </p:sp>
    </p:spTree>
    <p:extLst>
      <p:ext uri="{BB962C8B-B14F-4D97-AF65-F5344CB8AC3E}">
        <p14:creationId xmlns:p14="http://schemas.microsoft.com/office/powerpoint/2010/main" val="2124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782FC-CD9B-4247-A5EE-58F5BF0D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956" y="0"/>
            <a:ext cx="7667072" cy="6342070"/>
          </a:xfrm>
          <a:prstGeom prst="rect">
            <a:avLst/>
          </a:prstGeom>
        </p:spPr>
      </p:pic>
      <p:sp>
        <p:nvSpPr>
          <p:cNvPr id="6" name="TextBox 5">
            <a:extLst>
              <a:ext uri="{FF2B5EF4-FFF2-40B4-BE49-F238E27FC236}">
                <a16:creationId xmlns:a16="http://schemas.microsoft.com/office/drawing/2014/main" id="{0C410815-326C-9446-89B0-7695BF4A97C7}"/>
              </a:ext>
            </a:extLst>
          </p:cNvPr>
          <p:cNvSpPr txBox="1"/>
          <p:nvPr/>
        </p:nvSpPr>
        <p:spPr>
          <a:xfrm>
            <a:off x="2253050" y="6342070"/>
            <a:ext cx="8192529" cy="738664"/>
          </a:xfrm>
          <a:prstGeom prst="rect">
            <a:avLst/>
          </a:prstGeom>
          <a:noFill/>
        </p:spPr>
        <p:txBody>
          <a:bodyPr wrap="square" rtlCol="0">
            <a:spAutoFit/>
          </a:bodyPr>
          <a:lstStyle/>
          <a:p>
            <a:r>
              <a:rPr lang="en-AU" sz="1400" dirty="0" err="1">
                <a:solidFill>
                  <a:schemeClr val="tx1">
                    <a:lumMod val="50000"/>
                    <a:lumOff val="50000"/>
                  </a:schemeClr>
                </a:solidFill>
              </a:rPr>
              <a:t>Krishnapriya</a:t>
            </a:r>
            <a:r>
              <a:rPr lang="en-AU" sz="1400" dirty="0">
                <a:solidFill>
                  <a:schemeClr val="tx1">
                    <a:lumMod val="50000"/>
                    <a:lumOff val="50000"/>
                  </a:schemeClr>
                </a:solidFill>
              </a:rPr>
              <a:t>, K. S., </a:t>
            </a:r>
            <a:r>
              <a:rPr lang="en-AU" sz="1400" dirty="0" err="1">
                <a:solidFill>
                  <a:schemeClr val="tx1">
                    <a:lumMod val="50000"/>
                    <a:lumOff val="50000"/>
                  </a:schemeClr>
                </a:solidFill>
              </a:rPr>
              <a:t>Albiero</a:t>
            </a:r>
            <a:r>
              <a:rPr lang="en-AU" sz="1400" dirty="0">
                <a:solidFill>
                  <a:schemeClr val="tx1">
                    <a:lumMod val="50000"/>
                    <a:lumOff val="50000"/>
                  </a:schemeClr>
                </a:solidFill>
              </a:rPr>
              <a:t>, V., </a:t>
            </a:r>
            <a:r>
              <a:rPr lang="en-AU" sz="1400" dirty="0" err="1">
                <a:solidFill>
                  <a:schemeClr val="tx1">
                    <a:lumMod val="50000"/>
                    <a:lumOff val="50000"/>
                  </a:schemeClr>
                </a:solidFill>
              </a:rPr>
              <a:t>Vangara</a:t>
            </a:r>
            <a:r>
              <a:rPr lang="en-AU" sz="1400" dirty="0">
                <a:solidFill>
                  <a:schemeClr val="tx1">
                    <a:lumMod val="50000"/>
                    <a:lumOff val="50000"/>
                  </a:schemeClr>
                </a:solidFill>
              </a:rPr>
              <a:t>, K., King, M. C., &amp; Bowyer, K. W. (2020). Issues Related to Face Recognition Accuracy Varying Based on Race and Skin Tone. </a:t>
            </a:r>
            <a:r>
              <a:rPr lang="en-AU" sz="1400" i="1" dirty="0">
                <a:solidFill>
                  <a:schemeClr val="tx1">
                    <a:lumMod val="50000"/>
                    <a:lumOff val="50000"/>
                  </a:schemeClr>
                </a:solidFill>
              </a:rPr>
              <a:t>IEEE Transactions on Technology and Society</a:t>
            </a:r>
            <a:r>
              <a:rPr lang="en-AU" sz="1400" dirty="0">
                <a:solidFill>
                  <a:schemeClr val="tx1">
                    <a:lumMod val="50000"/>
                    <a:lumOff val="50000"/>
                  </a:schemeClr>
                </a:solidFill>
              </a:rPr>
              <a:t>, </a:t>
            </a:r>
            <a:r>
              <a:rPr lang="en-AU" sz="1400" i="1" dirty="0">
                <a:solidFill>
                  <a:schemeClr val="tx1">
                    <a:lumMod val="50000"/>
                    <a:lumOff val="50000"/>
                  </a:schemeClr>
                </a:solidFill>
              </a:rPr>
              <a:t>1</a:t>
            </a:r>
            <a:r>
              <a:rPr lang="en-AU" sz="1400" dirty="0">
                <a:solidFill>
                  <a:schemeClr val="tx1">
                    <a:lumMod val="50000"/>
                    <a:lumOff val="50000"/>
                  </a:schemeClr>
                </a:solidFill>
              </a:rPr>
              <a:t>(1), 8-20.</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B53C2CD9-AF09-D049-AA00-F1AD38D0CCA9}"/>
              </a:ext>
            </a:extLst>
          </p:cNvPr>
          <p:cNvSpPr txBox="1"/>
          <p:nvPr/>
        </p:nvSpPr>
        <p:spPr>
          <a:xfrm>
            <a:off x="9555893" y="1062681"/>
            <a:ext cx="915635" cy="369332"/>
          </a:xfrm>
          <a:prstGeom prst="rect">
            <a:avLst/>
          </a:prstGeom>
          <a:noFill/>
        </p:spPr>
        <p:txBody>
          <a:bodyPr wrap="none" rtlCol="0">
            <a:spAutoFit/>
          </a:bodyPr>
          <a:lstStyle/>
          <a:p>
            <a:r>
              <a:rPr lang="en-US" dirty="0" err="1"/>
              <a:t>ArcFace</a:t>
            </a:r>
            <a:endParaRPr lang="en-US" dirty="0"/>
          </a:p>
        </p:txBody>
      </p:sp>
      <p:sp>
        <p:nvSpPr>
          <p:cNvPr id="8" name="TextBox 7">
            <a:extLst>
              <a:ext uri="{FF2B5EF4-FFF2-40B4-BE49-F238E27FC236}">
                <a16:creationId xmlns:a16="http://schemas.microsoft.com/office/drawing/2014/main" id="{65277B81-CD5A-5244-8025-5D56272316E1}"/>
              </a:ext>
            </a:extLst>
          </p:cNvPr>
          <p:cNvSpPr txBox="1"/>
          <p:nvPr/>
        </p:nvSpPr>
        <p:spPr>
          <a:xfrm>
            <a:off x="9345210" y="4193059"/>
            <a:ext cx="1145442" cy="369332"/>
          </a:xfrm>
          <a:prstGeom prst="rect">
            <a:avLst/>
          </a:prstGeom>
          <a:noFill/>
        </p:spPr>
        <p:txBody>
          <a:bodyPr wrap="none" rtlCol="0">
            <a:spAutoFit/>
          </a:bodyPr>
          <a:lstStyle/>
          <a:p>
            <a:r>
              <a:rPr lang="en-US" dirty="0"/>
              <a:t>VGGFace2</a:t>
            </a:r>
          </a:p>
        </p:txBody>
      </p:sp>
    </p:spTree>
    <p:extLst>
      <p:ext uri="{BB962C8B-B14F-4D97-AF65-F5344CB8AC3E}">
        <p14:creationId xmlns:p14="http://schemas.microsoft.com/office/powerpoint/2010/main" val="3100539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06FE-568E-6340-A89E-9F2BDD471859}"/>
              </a:ext>
            </a:extLst>
          </p:cNvPr>
          <p:cNvPicPr>
            <a:picLocks noChangeAspect="1"/>
          </p:cNvPicPr>
          <p:nvPr/>
        </p:nvPicPr>
        <p:blipFill rotWithShape="1">
          <a:blip r:embed="rId2">
            <a:extLst>
              <a:ext uri="{28A0092B-C50C-407E-A947-70E740481C1C}">
                <a14:useLocalDpi xmlns:a14="http://schemas.microsoft.com/office/drawing/2010/main" val="0"/>
              </a:ext>
            </a:extLst>
          </a:blip>
          <a:srcRect b="17425"/>
          <a:stretch/>
        </p:blipFill>
        <p:spPr>
          <a:xfrm>
            <a:off x="1994416" y="3626460"/>
            <a:ext cx="8203168" cy="2323062"/>
          </a:xfrm>
          <a:prstGeom prst="rect">
            <a:avLst/>
          </a:prstGeom>
        </p:spPr>
      </p:pic>
      <p:pic>
        <p:nvPicPr>
          <p:cNvPr id="9" name="Picture 8">
            <a:extLst>
              <a:ext uri="{FF2B5EF4-FFF2-40B4-BE49-F238E27FC236}">
                <a16:creationId xmlns:a16="http://schemas.microsoft.com/office/drawing/2014/main" id="{07B06ED2-D3E6-6B4C-931B-C29850EE9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16" y="2927844"/>
            <a:ext cx="8203168" cy="687317"/>
          </a:xfrm>
          <a:prstGeom prst="rect">
            <a:avLst/>
          </a:prstGeom>
        </p:spPr>
      </p:pic>
      <p:pic>
        <p:nvPicPr>
          <p:cNvPr id="11" name="Picture 10">
            <a:extLst>
              <a:ext uri="{FF2B5EF4-FFF2-40B4-BE49-F238E27FC236}">
                <a16:creationId xmlns:a16="http://schemas.microsoft.com/office/drawing/2014/main" id="{F8517B93-53A3-FB4D-B6BF-F120AD8CB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416" y="161491"/>
            <a:ext cx="8203168" cy="2779069"/>
          </a:xfrm>
          <a:prstGeom prst="rect">
            <a:avLst/>
          </a:prstGeom>
        </p:spPr>
      </p:pic>
      <p:pic>
        <p:nvPicPr>
          <p:cNvPr id="13" name="Picture 12">
            <a:extLst>
              <a:ext uri="{FF2B5EF4-FFF2-40B4-BE49-F238E27FC236}">
                <a16:creationId xmlns:a16="http://schemas.microsoft.com/office/drawing/2014/main" id="{D02235F5-68BD-D244-9390-88E9FEC4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16" y="2916543"/>
            <a:ext cx="1231900" cy="584200"/>
          </a:xfrm>
          <a:prstGeom prst="rect">
            <a:avLst/>
          </a:prstGeom>
        </p:spPr>
      </p:pic>
      <p:pic>
        <p:nvPicPr>
          <p:cNvPr id="17" name="Picture 16">
            <a:extLst>
              <a:ext uri="{FF2B5EF4-FFF2-40B4-BE49-F238E27FC236}">
                <a16:creationId xmlns:a16="http://schemas.microsoft.com/office/drawing/2014/main" id="{2D0212EB-F851-2344-B42C-3AB437B7D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68" y="2916539"/>
            <a:ext cx="6408000" cy="530917"/>
          </a:xfrm>
          <a:prstGeom prst="rect">
            <a:avLst/>
          </a:prstGeom>
        </p:spPr>
      </p:pic>
      <p:sp>
        <p:nvSpPr>
          <p:cNvPr id="18" name="TextBox 17">
            <a:extLst>
              <a:ext uri="{FF2B5EF4-FFF2-40B4-BE49-F238E27FC236}">
                <a16:creationId xmlns:a16="http://schemas.microsoft.com/office/drawing/2014/main" id="{3BF9DE3B-3963-3E49-90A6-4FDE59008ED2}"/>
              </a:ext>
            </a:extLst>
          </p:cNvPr>
          <p:cNvSpPr txBox="1"/>
          <p:nvPr/>
        </p:nvSpPr>
        <p:spPr>
          <a:xfrm>
            <a:off x="3796268" y="2886229"/>
            <a:ext cx="6037230" cy="338554"/>
          </a:xfrm>
          <a:prstGeom prst="rect">
            <a:avLst/>
          </a:prstGeom>
          <a:solidFill>
            <a:schemeClr val="bg1"/>
          </a:solidFill>
        </p:spPr>
        <p:txBody>
          <a:bodyPr wrap="none" rtlCol="0">
            <a:spAutoFit/>
          </a:bodyPr>
          <a:lstStyle/>
          <a:p>
            <a:r>
              <a:rPr lang="en-US" sz="1600" b="1" dirty="0">
                <a:solidFill>
                  <a:schemeClr val="tx1">
                    <a:lumMod val="65000"/>
                    <a:lumOff val="35000"/>
                  </a:schemeClr>
                </a:solidFill>
                <a:latin typeface="Arial" panose="020B0604020202020204" pitchFamily="34" charset="0"/>
                <a:cs typeface="Arial" panose="020B0604020202020204" pitchFamily="34" charset="0"/>
              </a:rPr>
              <a:t>98.7%          68.6%               100%            92.9%               30.4%</a:t>
            </a:r>
          </a:p>
        </p:txBody>
      </p:sp>
      <p:sp>
        <p:nvSpPr>
          <p:cNvPr id="19" name="TextBox 18">
            <a:extLst>
              <a:ext uri="{FF2B5EF4-FFF2-40B4-BE49-F238E27FC236}">
                <a16:creationId xmlns:a16="http://schemas.microsoft.com/office/drawing/2014/main" id="{DA66F416-7D61-9643-A095-059B28EE2840}"/>
              </a:ext>
            </a:extLst>
          </p:cNvPr>
          <p:cNvSpPr txBox="1"/>
          <p:nvPr/>
        </p:nvSpPr>
        <p:spPr>
          <a:xfrm>
            <a:off x="1994417" y="6443004"/>
            <a:ext cx="634994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towardsdatascience.com</a:t>
            </a:r>
            <a:r>
              <a:rPr lang="en-US" sz="1400" dirty="0">
                <a:solidFill>
                  <a:schemeClr val="tx1">
                    <a:lumMod val="50000"/>
                    <a:lumOff val="50000"/>
                  </a:schemeClr>
                </a:solidFill>
              </a:rPr>
              <a:t>/navigating-the-sea-of-explainability-649672aa7bdd</a:t>
            </a:r>
          </a:p>
        </p:txBody>
      </p:sp>
      <p:sp>
        <p:nvSpPr>
          <p:cNvPr id="20" name="TextBox 19">
            <a:extLst>
              <a:ext uri="{FF2B5EF4-FFF2-40B4-BE49-F238E27FC236}">
                <a16:creationId xmlns:a16="http://schemas.microsoft.com/office/drawing/2014/main" id="{6E9EBE2F-5407-A442-A62F-A780137E9821}"/>
              </a:ext>
            </a:extLst>
          </p:cNvPr>
          <p:cNvSpPr txBox="1"/>
          <p:nvPr/>
        </p:nvSpPr>
        <p:spPr>
          <a:xfrm>
            <a:off x="1994417" y="6135227"/>
            <a:ext cx="518039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venturebeat.com</a:t>
            </a:r>
            <a:r>
              <a:rPr lang="en-US" sz="1400" dirty="0">
                <a:solidFill>
                  <a:schemeClr val="tx1">
                    <a:lumMod val="50000"/>
                    <a:lumOff val="50000"/>
                  </a:schemeClr>
                </a:solidFill>
              </a:rPr>
              <a:t>/2019/01/24/amazon-</a:t>
            </a:r>
            <a:r>
              <a:rPr lang="en-US" sz="1400" dirty="0" err="1">
                <a:solidFill>
                  <a:schemeClr val="tx1">
                    <a:lumMod val="50000"/>
                    <a:lumOff val="50000"/>
                  </a:schemeClr>
                </a:solidFill>
              </a:rPr>
              <a:t>rekognition</a:t>
            </a:r>
            <a:r>
              <a:rPr lang="en-US" sz="1400" dirty="0">
                <a:solidFill>
                  <a:schemeClr val="tx1">
                    <a:lumMod val="50000"/>
                    <a:lumOff val="50000"/>
                  </a:schemeClr>
                </a:solidFill>
              </a:rPr>
              <a:t>-bias-</a:t>
            </a:r>
            <a:r>
              <a:rPr lang="en-US" sz="1400" dirty="0" err="1">
                <a:solidFill>
                  <a:schemeClr val="tx1">
                    <a:lumMod val="50000"/>
                    <a:lumOff val="50000"/>
                  </a:schemeClr>
                </a:solidFill>
              </a:rPr>
              <a:t>mit</a:t>
            </a:r>
            <a:r>
              <a:rPr lang="en-US" sz="1400" dirty="0">
                <a:solidFill>
                  <a:schemeClr val="tx1">
                    <a:lumMod val="50000"/>
                    <a:lumOff val="50000"/>
                  </a:schemeClr>
                </a:solidFill>
              </a:rPr>
              <a:t>/</a:t>
            </a:r>
          </a:p>
        </p:txBody>
      </p:sp>
    </p:spTree>
    <p:extLst>
      <p:ext uri="{BB962C8B-B14F-4D97-AF65-F5344CB8AC3E}">
        <p14:creationId xmlns:p14="http://schemas.microsoft.com/office/powerpoint/2010/main" val="766833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83B42-501B-C941-AE47-88F1C1B990E5}"/>
              </a:ext>
            </a:extLst>
          </p:cNvPr>
          <p:cNvSpPr>
            <a:spLocks noGrp="1"/>
          </p:cNvSpPr>
          <p:nvPr>
            <p:ph type="title"/>
          </p:nvPr>
        </p:nvSpPr>
        <p:spPr>
          <a:xfrm>
            <a:off x="630936" y="639520"/>
            <a:ext cx="3429000" cy="1719072"/>
          </a:xfrm>
        </p:spPr>
        <p:txBody>
          <a:bodyPr anchor="b">
            <a:normAutofit/>
          </a:bodyPr>
          <a:lstStyle/>
          <a:p>
            <a:r>
              <a:rPr lang="es-ES_tradnl" sz="5400" dirty="0" err="1"/>
              <a:t>Bias</a:t>
            </a:r>
            <a:r>
              <a:rPr lang="es-ES_tradnl" sz="5400" dirty="0"/>
              <a:t> in </a:t>
            </a:r>
            <a:r>
              <a:rPr lang="es-ES_tradnl" sz="5400" dirty="0" err="1"/>
              <a:t>Face</a:t>
            </a:r>
            <a:r>
              <a:rPr lang="es-ES_tradnl" sz="5400" dirty="0"/>
              <a:t> </a:t>
            </a:r>
            <a:r>
              <a:rPr lang="es-ES_tradnl" sz="5400" dirty="0" err="1"/>
              <a:t>Datasets</a:t>
            </a:r>
            <a:endParaRPr lang="es-ES_tradnl"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1B370F-4A6E-B747-BF36-9AC64FC930B9}"/>
              </a:ext>
            </a:extLst>
          </p:cNvPr>
          <p:cNvSpPr>
            <a:spLocks noGrp="1"/>
          </p:cNvSpPr>
          <p:nvPr>
            <p:ph idx="1"/>
          </p:nvPr>
        </p:nvSpPr>
        <p:spPr>
          <a:xfrm>
            <a:off x="643278" y="5789504"/>
            <a:ext cx="7568184" cy="420624"/>
          </a:xfrm>
        </p:spPr>
        <p:txBody>
          <a:bodyPr anchor="t">
            <a:normAutofit/>
          </a:bodyPr>
          <a:lstStyle/>
          <a:p>
            <a:pPr marL="0" indent="0">
              <a:buNone/>
            </a:pPr>
            <a:r>
              <a:rPr lang="es-ES_tradnl" sz="2200" dirty="0">
                <a:hlinkClick r:id="rId2"/>
              </a:rPr>
              <a:t>https://www.youtube.com/watch?v=uM1pXE2JDUA</a:t>
            </a:r>
            <a:r>
              <a:rPr lang="es-ES_tradnl" sz="2200" dirty="0"/>
              <a:t> </a:t>
            </a:r>
          </a:p>
        </p:txBody>
      </p:sp>
      <p:pic>
        <p:nvPicPr>
          <p:cNvPr id="5" name="Picture 4">
            <a:extLst>
              <a:ext uri="{FF2B5EF4-FFF2-40B4-BE49-F238E27FC236}">
                <a16:creationId xmlns:a16="http://schemas.microsoft.com/office/drawing/2014/main" id="{DD81844E-D3DE-704E-9CF1-888DF43908BC}"/>
              </a:ext>
            </a:extLst>
          </p:cNvPr>
          <p:cNvPicPr>
            <a:picLocks noChangeAspect="1"/>
          </p:cNvPicPr>
          <p:nvPr/>
        </p:nvPicPr>
        <p:blipFill>
          <a:blip r:embed="rId3"/>
          <a:stretch>
            <a:fillRect/>
          </a:stretch>
        </p:blipFill>
        <p:spPr>
          <a:xfrm>
            <a:off x="4654296" y="1582255"/>
            <a:ext cx="6903720" cy="3693489"/>
          </a:xfrm>
          <a:prstGeom prst="rect">
            <a:avLst/>
          </a:prstGeom>
        </p:spPr>
      </p:pic>
    </p:spTree>
    <p:extLst>
      <p:ext uri="{BB962C8B-B14F-4D97-AF65-F5344CB8AC3E}">
        <p14:creationId xmlns:p14="http://schemas.microsoft.com/office/powerpoint/2010/main" val="1805149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7E1C3-2FFD-BC4C-80FE-3237227CA273}"/>
              </a:ext>
            </a:extLst>
          </p:cNvPr>
          <p:cNvPicPr>
            <a:picLocks noChangeAspect="1"/>
          </p:cNvPicPr>
          <p:nvPr/>
        </p:nvPicPr>
        <p:blipFill>
          <a:blip r:embed="rId2"/>
          <a:stretch>
            <a:fillRect/>
          </a:stretch>
        </p:blipFill>
        <p:spPr>
          <a:xfrm>
            <a:off x="1401762" y="225425"/>
            <a:ext cx="9599613" cy="5393041"/>
          </a:xfrm>
          <a:prstGeom prst="rect">
            <a:avLst/>
          </a:prstGeom>
        </p:spPr>
      </p:pic>
      <p:sp>
        <p:nvSpPr>
          <p:cNvPr id="6" name="Rectangle 5">
            <a:extLst>
              <a:ext uri="{FF2B5EF4-FFF2-40B4-BE49-F238E27FC236}">
                <a16:creationId xmlns:a16="http://schemas.microsoft.com/office/drawing/2014/main" id="{BD15CF9F-239C-8247-BA03-082C2EF9A95E}"/>
              </a:ext>
            </a:extLst>
          </p:cNvPr>
          <p:cNvSpPr/>
          <p:nvPr/>
        </p:nvSpPr>
        <p:spPr>
          <a:xfrm>
            <a:off x="1401762" y="5791885"/>
            <a:ext cx="9738306" cy="369332"/>
          </a:xfrm>
          <a:prstGeom prst="rect">
            <a:avLst/>
          </a:prstGeom>
        </p:spPr>
        <p:txBody>
          <a:bodyPr wrap="square">
            <a:spAutoFit/>
          </a:bodyPr>
          <a:lstStyle/>
          <a:p>
            <a:r>
              <a:rPr lang="en-AU" b="0" i="0" u="none" strike="noStrike" dirty="0">
                <a:effectLst/>
                <a:latin typeface="Roboto" panose="02000000000000000000" pitchFamily="2" charset="0"/>
              </a:rPr>
              <a:t>¿</a:t>
            </a:r>
            <a:r>
              <a:rPr lang="en-AU" b="0" i="0" u="none" strike="noStrike" dirty="0" err="1">
                <a:effectLst/>
                <a:latin typeface="Roboto" panose="02000000000000000000" pitchFamily="2" charset="0"/>
              </a:rPr>
              <a:t>Cómo</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discrimina</a:t>
            </a:r>
            <a:r>
              <a:rPr lang="en-AU" b="0" i="0" u="none" strike="noStrike" dirty="0">
                <a:effectLst/>
                <a:latin typeface="Roboto" panose="02000000000000000000" pitchFamily="2" charset="0"/>
              </a:rPr>
              <a:t> la </a:t>
            </a:r>
            <a:r>
              <a:rPr lang="en-AU" b="0" i="0" u="none" strike="noStrike" dirty="0" err="1">
                <a:effectLst/>
                <a:latin typeface="Roboto" panose="02000000000000000000" pitchFamily="2" charset="0"/>
              </a:rPr>
              <a:t>inteligencia</a:t>
            </a:r>
            <a:r>
              <a:rPr lang="en-AU" b="0" i="0" u="none" strike="noStrike" dirty="0">
                <a:effectLst/>
                <a:latin typeface="Roboto" panose="02000000000000000000" pitchFamily="2" charset="0"/>
              </a:rPr>
              <a:t> artificial? ¿</a:t>
            </a:r>
            <a:r>
              <a:rPr lang="en-AU" b="0" i="0" u="none" strike="noStrike" dirty="0" err="1">
                <a:effectLst/>
                <a:latin typeface="Roboto" panose="02000000000000000000" pitchFamily="2" charset="0"/>
              </a:rPr>
              <a:t>Quienes</a:t>
            </a:r>
            <a:r>
              <a:rPr lang="en-AU" b="0" i="0" u="none" strike="noStrike" dirty="0">
                <a:effectLst/>
                <a:latin typeface="Roboto" panose="02000000000000000000" pitchFamily="2" charset="0"/>
              </a:rPr>
              <a:t> son sus </a:t>
            </a:r>
            <a:r>
              <a:rPr lang="en-AU" b="0" i="0" u="none" strike="noStrike" dirty="0" err="1">
                <a:effectLst/>
                <a:latin typeface="Roboto" panose="02000000000000000000" pitchFamily="2" charset="0"/>
              </a:rPr>
              <a:t>víctimas</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ver</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desde</a:t>
            </a:r>
            <a:r>
              <a:rPr lang="en-AU" b="0" i="0" u="none" strike="noStrike" dirty="0">
                <a:effectLst/>
                <a:latin typeface="Roboto" panose="02000000000000000000" pitchFamily="2" charset="0"/>
              </a:rPr>
              <a:t> 7:27)</a:t>
            </a:r>
          </a:p>
        </p:txBody>
      </p:sp>
      <p:sp>
        <p:nvSpPr>
          <p:cNvPr id="7" name="Rectangle 6">
            <a:extLst>
              <a:ext uri="{FF2B5EF4-FFF2-40B4-BE49-F238E27FC236}">
                <a16:creationId xmlns:a16="http://schemas.microsoft.com/office/drawing/2014/main" id="{9DFD95FB-572A-9D48-A4FC-BCA0048B8C44}"/>
              </a:ext>
            </a:extLst>
          </p:cNvPr>
          <p:cNvSpPr/>
          <p:nvPr/>
        </p:nvSpPr>
        <p:spPr>
          <a:xfrm>
            <a:off x="1401762" y="6263243"/>
            <a:ext cx="3188180" cy="369332"/>
          </a:xfrm>
          <a:prstGeom prst="rect">
            <a:avLst/>
          </a:prstGeom>
        </p:spPr>
        <p:txBody>
          <a:bodyPr wrap="none">
            <a:spAutoFit/>
          </a:bodyPr>
          <a:lstStyle/>
          <a:p>
            <a:r>
              <a:rPr lang="es-ES_tradnl" dirty="0">
                <a:hlinkClick r:id="rId3"/>
              </a:rPr>
              <a:t>https://youtu.be/mWGzicjqAc0</a:t>
            </a:r>
            <a:r>
              <a:rPr lang="es-ES_tradnl" dirty="0"/>
              <a:t> </a:t>
            </a:r>
          </a:p>
        </p:txBody>
      </p:sp>
    </p:spTree>
    <p:extLst>
      <p:ext uri="{BB962C8B-B14F-4D97-AF65-F5344CB8AC3E}">
        <p14:creationId xmlns:p14="http://schemas.microsoft.com/office/powerpoint/2010/main" val="364424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3109F2E-B3FA-E1CC-A471-B0B234C271C7}"/>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198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792003" y="3075057"/>
            <a:ext cx="4607993" cy="707886"/>
          </a:xfrm>
          <a:prstGeom prst="rect">
            <a:avLst/>
          </a:prstGeom>
          <a:noFill/>
        </p:spPr>
        <p:txBody>
          <a:bodyPr wrap="none" rtlCol="0">
            <a:spAutoFit/>
          </a:bodyPr>
          <a:lstStyle/>
          <a:p>
            <a:r>
              <a:rPr lang="es-ES_tradnl" sz="4000" dirty="0"/>
              <a:t>Ejemplo en la Justicia</a:t>
            </a:r>
          </a:p>
        </p:txBody>
      </p:sp>
    </p:spTree>
    <p:extLst>
      <p:ext uri="{BB962C8B-B14F-4D97-AF65-F5344CB8AC3E}">
        <p14:creationId xmlns:p14="http://schemas.microsoft.com/office/powerpoint/2010/main" val="3346403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extLst>
              <p:ext uri="{D42A27DB-BD31-4B8C-83A1-F6EECF244321}">
                <p14:modId xmlns:p14="http://schemas.microsoft.com/office/powerpoint/2010/main" val="3260811256"/>
              </p:ext>
            </p:extLst>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extLst>
              <p:ext uri="{D42A27DB-BD31-4B8C-83A1-F6EECF244321}">
                <p14:modId xmlns:p14="http://schemas.microsoft.com/office/powerpoint/2010/main" val="1312478720"/>
              </p:ext>
            </p:extLst>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1914823" y="3075057"/>
            <a:ext cx="8362354" cy="707886"/>
          </a:xfrm>
          <a:prstGeom prst="rect">
            <a:avLst/>
          </a:prstGeom>
          <a:noFill/>
        </p:spPr>
        <p:txBody>
          <a:bodyPr wrap="none" rtlCol="0">
            <a:spAutoFit/>
          </a:bodyPr>
          <a:lstStyle/>
          <a:p>
            <a:r>
              <a:rPr lang="es-ES_tradnl" sz="4000" dirty="0"/>
              <a:t>Ejemplo en la contratación de personas</a:t>
            </a:r>
          </a:p>
        </p:txBody>
      </p:sp>
    </p:spTree>
    <p:extLst>
      <p:ext uri="{BB962C8B-B14F-4D97-AF65-F5344CB8AC3E}">
        <p14:creationId xmlns:p14="http://schemas.microsoft.com/office/powerpoint/2010/main" val="3107175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EF7BE-51A6-5E4C-A38B-F6C026EC2475}"/>
              </a:ext>
            </a:extLst>
          </p:cNvPr>
          <p:cNvPicPr>
            <a:picLocks noChangeAspect="1"/>
          </p:cNvPicPr>
          <p:nvPr/>
        </p:nvPicPr>
        <p:blipFill>
          <a:blip r:embed="rId2"/>
          <a:stretch>
            <a:fillRect/>
          </a:stretch>
        </p:blipFill>
        <p:spPr>
          <a:xfrm>
            <a:off x="6096000" y="0"/>
            <a:ext cx="5173742" cy="6858000"/>
          </a:xfrm>
          <a:prstGeom prst="rect">
            <a:avLst/>
          </a:prstGeom>
        </p:spPr>
      </p:pic>
      <p:sp>
        <p:nvSpPr>
          <p:cNvPr id="5" name="TextBox 4">
            <a:extLst>
              <a:ext uri="{FF2B5EF4-FFF2-40B4-BE49-F238E27FC236}">
                <a16:creationId xmlns:a16="http://schemas.microsoft.com/office/drawing/2014/main" id="{8B12DCE0-D868-B143-B307-0FD80D16FCCF}"/>
              </a:ext>
            </a:extLst>
          </p:cNvPr>
          <p:cNvSpPr txBox="1"/>
          <p:nvPr/>
        </p:nvSpPr>
        <p:spPr>
          <a:xfrm>
            <a:off x="0" y="5657671"/>
            <a:ext cx="5316960" cy="1200329"/>
          </a:xfrm>
          <a:prstGeom prst="rect">
            <a:avLst/>
          </a:prstGeom>
          <a:noFill/>
        </p:spPr>
        <p:txBody>
          <a:bodyPr wrap="square" rtlCol="0">
            <a:spAutoFit/>
          </a:bodyPr>
          <a:lstStyle/>
          <a:p>
            <a:r>
              <a:rPr lang="es-ES_tradnl" dirty="0">
                <a:hlinkClick r:id="rId3"/>
              </a:rPr>
              <a:t>https://www.reuters.com/article/us-amazon-com-jobs-automation-insight/amazon-scraps-secret-ai-recruiting-tool-that-showed-bias-against-women-idUSKCN1MK08G</a:t>
            </a:r>
            <a:r>
              <a:rPr lang="es-ES_tradnl" dirty="0"/>
              <a:t> </a:t>
            </a:r>
          </a:p>
        </p:txBody>
      </p:sp>
      <p:sp>
        <p:nvSpPr>
          <p:cNvPr id="6" name="TextBox 5">
            <a:extLst>
              <a:ext uri="{FF2B5EF4-FFF2-40B4-BE49-F238E27FC236}">
                <a16:creationId xmlns:a16="http://schemas.microsoft.com/office/drawing/2014/main" id="{3C98803A-A7C9-6142-A6A4-F9162898293C}"/>
              </a:ext>
            </a:extLst>
          </p:cNvPr>
          <p:cNvSpPr txBox="1"/>
          <p:nvPr/>
        </p:nvSpPr>
        <p:spPr>
          <a:xfrm>
            <a:off x="408214" y="685800"/>
            <a:ext cx="4474029" cy="923330"/>
          </a:xfrm>
          <a:prstGeom prst="rect">
            <a:avLst/>
          </a:prstGeom>
          <a:noFill/>
        </p:spPr>
        <p:txBody>
          <a:bodyPr wrap="square" rtlCol="0">
            <a:spAutoFit/>
          </a:bodyPr>
          <a:lstStyle/>
          <a:p>
            <a:r>
              <a:rPr lang="en-AU" b="1" dirty="0"/>
              <a:t>Amazon scraps secret AI recruiting tool that showed bias against women</a:t>
            </a:r>
          </a:p>
          <a:p>
            <a:endParaRPr lang="es-ES_tradnl" dirty="0"/>
          </a:p>
        </p:txBody>
      </p:sp>
      <p:sp>
        <p:nvSpPr>
          <p:cNvPr id="7" name="TextBox 6">
            <a:extLst>
              <a:ext uri="{FF2B5EF4-FFF2-40B4-BE49-F238E27FC236}">
                <a16:creationId xmlns:a16="http://schemas.microsoft.com/office/drawing/2014/main" id="{DCC22FC2-AF93-C146-99BA-5D7F0FA697BF}"/>
              </a:ext>
            </a:extLst>
          </p:cNvPr>
          <p:cNvSpPr txBox="1"/>
          <p:nvPr/>
        </p:nvSpPr>
        <p:spPr>
          <a:xfrm>
            <a:off x="385731" y="2661556"/>
            <a:ext cx="4931229" cy="1200328"/>
          </a:xfrm>
          <a:prstGeom prst="rect">
            <a:avLst/>
          </a:prstGeom>
          <a:noFill/>
        </p:spPr>
        <p:txBody>
          <a:bodyPr wrap="square" rtlCol="0">
            <a:spAutoFit/>
          </a:bodyPr>
          <a:lstStyle/>
          <a:p>
            <a:r>
              <a:rPr lang="es-ES_tradnl" dirty="0"/>
              <a:t>Los especialistas en aprendizaje automático de </a:t>
            </a:r>
            <a:r>
              <a:rPr lang="es-ES_tradnl" dirty="0" err="1"/>
              <a:t>Amazon.com</a:t>
            </a:r>
            <a:r>
              <a:rPr lang="es-ES_tradnl" dirty="0"/>
              <a:t> Inc. AMZN.O descubrieron un gran problema: a su nuevo motor de reclutamiento no le gustaban las mujeres</a:t>
            </a:r>
          </a:p>
        </p:txBody>
      </p:sp>
    </p:spTree>
    <p:extLst>
      <p:ext uri="{BB962C8B-B14F-4D97-AF65-F5344CB8AC3E}">
        <p14:creationId xmlns:p14="http://schemas.microsoft.com/office/powerpoint/2010/main" val="80644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exist&amp;#39; peer review causes storm online | Times Higher Education (THE)">
            <a:extLst>
              <a:ext uri="{FF2B5EF4-FFF2-40B4-BE49-F238E27FC236}">
                <a16:creationId xmlns:a16="http://schemas.microsoft.com/office/drawing/2014/main" id="{86E98BF4-B772-DF48-94EC-0B35A19AD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52" r="16517" b="2"/>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22563C-94C7-924A-A956-9F056103D2A2}"/>
              </a:ext>
            </a:extLst>
          </p:cNvPr>
          <p:cNvPicPr>
            <a:picLocks noChangeAspect="1"/>
          </p:cNvPicPr>
          <p:nvPr/>
        </p:nvPicPr>
        <p:blipFill rotWithShape="1">
          <a:blip r:embed="rId3"/>
          <a:srcRect l="9450" t="-819" r="4837" b="818"/>
          <a:stretch/>
        </p:blipFill>
        <p:spPr>
          <a:xfrm>
            <a:off x="6195375" y="557189"/>
            <a:ext cx="5674893" cy="5743618"/>
          </a:xfrm>
          <a:prstGeom prst="rect">
            <a:avLst/>
          </a:prstGeom>
        </p:spPr>
      </p:pic>
      <p:sp>
        <p:nvSpPr>
          <p:cNvPr id="13" name="Rectangle 12">
            <a:extLst>
              <a:ext uri="{FF2B5EF4-FFF2-40B4-BE49-F238E27FC236}">
                <a16:creationId xmlns:a16="http://schemas.microsoft.com/office/drawing/2014/main" id="{C8AD64E3-A4B7-3246-9E5B-4E0298F653AF}"/>
              </a:ext>
            </a:extLst>
          </p:cNvPr>
          <p:cNvSpPr/>
          <p:nvPr/>
        </p:nvSpPr>
        <p:spPr>
          <a:xfrm>
            <a:off x="6096000" y="6394737"/>
            <a:ext cx="3734805" cy="369332"/>
          </a:xfrm>
          <a:prstGeom prst="rect">
            <a:avLst/>
          </a:prstGeom>
        </p:spPr>
        <p:txBody>
          <a:bodyPr wrap="none">
            <a:spAutoFit/>
          </a:bodyPr>
          <a:lstStyle/>
          <a:p>
            <a:r>
              <a:rPr lang="es-ES_tradnl" dirty="0">
                <a:hlinkClick r:id="rId4"/>
              </a:rPr>
              <a:t>https://arxiv.org/pdf/1806.01059.pdf</a:t>
            </a:r>
            <a:r>
              <a:rPr lang="es-ES_tradnl" dirty="0"/>
              <a:t> </a:t>
            </a:r>
          </a:p>
        </p:txBody>
      </p:sp>
    </p:spTree>
    <p:extLst>
      <p:ext uri="{BB962C8B-B14F-4D97-AF65-F5344CB8AC3E}">
        <p14:creationId xmlns:p14="http://schemas.microsoft.com/office/powerpoint/2010/main" val="4290553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107425" y="3075057"/>
            <a:ext cx="5977149" cy="707886"/>
          </a:xfrm>
          <a:prstGeom prst="rect">
            <a:avLst/>
          </a:prstGeom>
          <a:noFill/>
        </p:spPr>
        <p:txBody>
          <a:bodyPr wrap="none" rtlCol="0">
            <a:spAutoFit/>
          </a:bodyPr>
          <a:lstStyle/>
          <a:p>
            <a:r>
              <a:rPr lang="es-ES_tradnl" sz="4000" dirty="0"/>
              <a:t>Ejemplo en análisis de texto</a:t>
            </a:r>
          </a:p>
        </p:txBody>
      </p:sp>
    </p:spTree>
    <p:extLst>
      <p:ext uri="{BB962C8B-B14F-4D97-AF65-F5344CB8AC3E}">
        <p14:creationId xmlns:p14="http://schemas.microsoft.com/office/powerpoint/2010/main" val="755846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923330"/>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2" name="Rectangle 1">
            <a:extLst>
              <a:ext uri="{FF2B5EF4-FFF2-40B4-BE49-F238E27FC236}">
                <a16:creationId xmlns:a16="http://schemas.microsoft.com/office/drawing/2014/main" id="{240E9B61-23B4-4205-741D-E55B3B11B34D}"/>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586887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CE2E0-5B00-A648-B813-A5671BFB1D99}"/>
              </a:ext>
            </a:extLst>
          </p:cNvPr>
          <p:cNvPicPr>
            <a:picLocks noChangeAspect="1"/>
          </p:cNvPicPr>
          <p:nvPr/>
        </p:nvPicPr>
        <p:blipFill>
          <a:blip r:embed="rId2"/>
          <a:stretch>
            <a:fillRect/>
          </a:stretch>
        </p:blipFill>
        <p:spPr>
          <a:xfrm>
            <a:off x="2101158" y="0"/>
            <a:ext cx="7559405" cy="6488668"/>
          </a:xfrm>
          <a:prstGeom prst="rect">
            <a:avLst/>
          </a:prstGeom>
        </p:spPr>
      </p:pic>
      <p:sp>
        <p:nvSpPr>
          <p:cNvPr id="5" name="Rectangle 4">
            <a:extLst>
              <a:ext uri="{FF2B5EF4-FFF2-40B4-BE49-F238E27FC236}">
                <a16:creationId xmlns:a16="http://schemas.microsoft.com/office/drawing/2014/main" id="{D57D5B64-718A-A343-9567-74160F58FA9F}"/>
              </a:ext>
            </a:extLst>
          </p:cNvPr>
          <p:cNvSpPr/>
          <p:nvPr/>
        </p:nvSpPr>
        <p:spPr>
          <a:xfrm>
            <a:off x="2166474" y="6488668"/>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1970899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D317819-AF72-9D45-83DB-F36D0E56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36"/>
            <a:ext cx="121920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3D67D-3E33-AD47-A1F2-268537A6B2FD}"/>
              </a:ext>
            </a:extLst>
          </p:cNvPr>
          <p:cNvSpPr txBox="1"/>
          <p:nvPr/>
        </p:nvSpPr>
        <p:spPr>
          <a:xfrm>
            <a:off x="454479" y="5356452"/>
            <a:ext cx="11283042" cy="646331"/>
          </a:xfrm>
          <a:prstGeom prst="rect">
            <a:avLst/>
          </a:prstGeom>
          <a:noFill/>
        </p:spPr>
        <p:txBody>
          <a:bodyPr wrap="square" rtlCol="0">
            <a:spAutoFit/>
          </a:bodyPr>
          <a:lstStyle/>
          <a:p>
            <a:endParaRPr lang="es-ES_tradnl" dirty="0"/>
          </a:p>
          <a:p>
            <a:r>
              <a:rPr lang="es-ES_tradnl" dirty="0"/>
              <a:t>Palabras vecinas (usando KNN) a las palabras ‘</a:t>
            </a:r>
            <a:r>
              <a:rPr lang="es-ES_tradnl" dirty="0" err="1"/>
              <a:t>man</a:t>
            </a:r>
            <a:r>
              <a:rPr lang="es-ES_tradnl" dirty="0"/>
              <a:t>’ y ‘</a:t>
            </a:r>
            <a:r>
              <a:rPr lang="es-ES_tradnl" dirty="0" err="1"/>
              <a:t>woman</a:t>
            </a:r>
            <a:r>
              <a:rPr lang="es-ES_tradnl" dirty="0"/>
              <a:t>’.</a:t>
            </a:r>
          </a:p>
        </p:txBody>
      </p:sp>
      <p:sp>
        <p:nvSpPr>
          <p:cNvPr id="7" name="Rectangle 6">
            <a:extLst>
              <a:ext uri="{FF2B5EF4-FFF2-40B4-BE49-F238E27FC236}">
                <a16:creationId xmlns:a16="http://schemas.microsoft.com/office/drawing/2014/main" id="{D8691C54-A00B-1E4A-A5B3-C84D002A7C93}"/>
              </a:ext>
            </a:extLst>
          </p:cNvPr>
          <p:cNvSpPr/>
          <p:nvPr/>
        </p:nvSpPr>
        <p:spPr>
          <a:xfrm>
            <a:off x="454479" y="285830"/>
            <a:ext cx="8851719" cy="584775"/>
          </a:xfrm>
          <a:prstGeom prst="rect">
            <a:avLst/>
          </a:prstGeom>
        </p:spPr>
        <p:txBody>
          <a:bodyPr wrap="none">
            <a:spAutoFit/>
          </a:bodyPr>
          <a:lstStyle/>
          <a:p>
            <a:r>
              <a:rPr lang="es-ES_tradnl" sz="3200" dirty="0"/>
              <a:t>El sesgo de género a través de las nubes de palabras</a:t>
            </a:r>
          </a:p>
        </p:txBody>
      </p:sp>
      <p:sp>
        <p:nvSpPr>
          <p:cNvPr id="9" name="Rectangle 8">
            <a:extLst>
              <a:ext uri="{FF2B5EF4-FFF2-40B4-BE49-F238E27FC236}">
                <a16:creationId xmlns:a16="http://schemas.microsoft.com/office/drawing/2014/main" id="{E5BD3F7D-030B-CA43-A675-07C52071619E}"/>
              </a:ext>
            </a:extLst>
          </p:cNvPr>
          <p:cNvSpPr/>
          <p:nvPr/>
        </p:nvSpPr>
        <p:spPr>
          <a:xfrm>
            <a:off x="454479" y="6387504"/>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2489888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rcRect b="28718"/>
          <a:stretch/>
        </p:blipFill>
        <p:spPr>
          <a:xfrm>
            <a:off x="548640" y="-363050"/>
            <a:ext cx="11358596" cy="4267394"/>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DEDDE63C-7A73-2595-7A68-720B2C0BE9B3}"/>
              </a:ext>
            </a:extLst>
          </p:cNvPr>
          <p:cNvSpPr/>
          <p:nvPr/>
        </p:nvSpPr>
        <p:spPr>
          <a:xfrm>
            <a:off x="5399314" y="2772228"/>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6492832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17A3-559D-839C-B0F9-A86A3FBC05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267609-5471-8EE3-BCD2-4D8E98D898E6}"/>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F7EDA7EC-C837-E31C-076D-7A59C701A2D3}"/>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3" name="Oval 2">
            <a:extLst>
              <a:ext uri="{FF2B5EF4-FFF2-40B4-BE49-F238E27FC236}">
                <a16:creationId xmlns:a16="http://schemas.microsoft.com/office/drawing/2014/main" id="{A6437D2F-BB5C-E73F-0540-455F3763BE2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05CF9776-B745-B1D7-759B-BA9F644C6FB2}"/>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9E032364-4156-B95E-8A07-6881B08538B4}"/>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5E6642F-6EDB-CD3B-8468-D8C721DD25CB}"/>
              </a:ext>
            </a:extLst>
          </p:cNvPr>
          <p:cNvSpPr/>
          <p:nvPr/>
        </p:nvSpPr>
        <p:spPr>
          <a:xfrm>
            <a:off x="6231861" y="3802744"/>
            <a:ext cx="5984789" cy="18985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2556991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DF5C-6243-F433-9B69-CC3CCC01CE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21A19C-8E8D-0A0B-DC4F-E9C160844868}"/>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B476E0B9-8994-0724-7639-72B75C48D285}"/>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3EEAEF8F-074A-4D34-8551-E0FB41B5B664}"/>
              </a:ext>
            </a:extLst>
          </p:cNvPr>
          <p:cNvSpPr/>
          <p:nvPr/>
        </p:nvSpPr>
        <p:spPr>
          <a:xfrm>
            <a:off x="5399314" y="4412340"/>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86422313-8CA8-1775-3A48-FF8E3311A9E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856D8378-A2CA-D74A-7CF9-62ECB92E91A3}"/>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B25F689F-AC2C-14EA-9DCF-FE03F33EDCA6}"/>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602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2253313" y="3075057"/>
            <a:ext cx="7685374" cy="707886"/>
          </a:xfrm>
          <a:prstGeom prst="rect">
            <a:avLst/>
          </a:prstGeom>
          <a:noFill/>
        </p:spPr>
        <p:txBody>
          <a:bodyPr wrap="none" rtlCol="0">
            <a:spAutoFit/>
          </a:bodyPr>
          <a:lstStyle/>
          <a:p>
            <a:r>
              <a:rPr lang="es-ES_tradnl" sz="4000" dirty="0"/>
              <a:t>Ejemplo en generación de imágenes</a:t>
            </a:r>
          </a:p>
        </p:txBody>
      </p:sp>
    </p:spTree>
    <p:extLst>
      <p:ext uri="{BB962C8B-B14F-4D97-AF65-F5344CB8AC3E}">
        <p14:creationId xmlns:p14="http://schemas.microsoft.com/office/powerpoint/2010/main" val="3616978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06382-544C-2942-B612-4437AFA5262E}"/>
              </a:ext>
            </a:extLst>
          </p:cNvPr>
          <p:cNvSpPr/>
          <p:nvPr/>
        </p:nvSpPr>
        <p:spPr>
          <a:xfrm>
            <a:off x="198120" y="6029781"/>
            <a:ext cx="10278070" cy="646331"/>
          </a:xfrm>
          <a:prstGeom prst="rect">
            <a:avLst/>
          </a:prstGeom>
        </p:spPr>
        <p:txBody>
          <a:bodyPr wrap="none">
            <a:spAutoFit/>
          </a:bodyPr>
          <a:lstStyle/>
          <a:p>
            <a:r>
              <a:rPr lang="es-ES_tradnl" dirty="0">
                <a:hlinkClick r:id="rId2"/>
              </a:rPr>
              <a:t>https://twitter.com/Chicken3gg/status/1274314622447820801</a:t>
            </a:r>
            <a:endParaRPr lang="es-ES_tradnl" dirty="0"/>
          </a:p>
          <a:p>
            <a:r>
              <a:rPr lang="es-ES_tradnl" dirty="0">
                <a:hlinkClick r:id="rId3"/>
              </a:rPr>
              <a:t>https://www.theverge.com/21298762/face-depixelizer-ai-machine-learning-tool-pulse-stylegan-obama-bias</a:t>
            </a:r>
            <a:r>
              <a:rPr lang="es-ES_tradnl" dirty="0"/>
              <a:t> </a:t>
            </a:r>
          </a:p>
        </p:txBody>
      </p:sp>
      <p:pic>
        <p:nvPicPr>
          <p:cNvPr id="6" name="Picture 5">
            <a:extLst>
              <a:ext uri="{FF2B5EF4-FFF2-40B4-BE49-F238E27FC236}">
                <a16:creationId xmlns:a16="http://schemas.microsoft.com/office/drawing/2014/main" id="{FF04FE16-40B5-3642-9524-080EE4B46628}"/>
              </a:ext>
            </a:extLst>
          </p:cNvPr>
          <p:cNvPicPr>
            <a:picLocks noChangeAspect="1"/>
          </p:cNvPicPr>
          <p:nvPr/>
        </p:nvPicPr>
        <p:blipFill>
          <a:blip r:embed="rId4"/>
          <a:stretch>
            <a:fillRect/>
          </a:stretch>
        </p:blipFill>
        <p:spPr>
          <a:xfrm>
            <a:off x="6514697" y="746760"/>
            <a:ext cx="5479183" cy="5301833"/>
          </a:xfrm>
          <a:prstGeom prst="rect">
            <a:avLst/>
          </a:prstGeom>
        </p:spPr>
      </p:pic>
      <p:sp>
        <p:nvSpPr>
          <p:cNvPr id="7" name="Rectangle 6">
            <a:extLst>
              <a:ext uri="{FF2B5EF4-FFF2-40B4-BE49-F238E27FC236}">
                <a16:creationId xmlns:a16="http://schemas.microsoft.com/office/drawing/2014/main" id="{18DA9B20-4CEC-6149-A19B-42EC57B2ED96}"/>
              </a:ext>
            </a:extLst>
          </p:cNvPr>
          <p:cNvSpPr/>
          <p:nvPr/>
        </p:nvSpPr>
        <p:spPr>
          <a:xfrm>
            <a:off x="206676" y="1097280"/>
            <a:ext cx="6096000" cy="923330"/>
          </a:xfrm>
          <a:prstGeom prst="rect">
            <a:avLst/>
          </a:prstGeom>
        </p:spPr>
        <p:txBody>
          <a:bodyPr>
            <a:spAutoFit/>
          </a:bodyPr>
          <a:lstStyle/>
          <a:p>
            <a:r>
              <a:rPr lang="en-AU" dirty="0">
                <a:latin typeface="TwitterChirp"/>
              </a:rPr>
              <a:t>Given a low-resolution input image, model generates high-resolution images that are perceptually realistic and downscale correctly</a:t>
            </a:r>
            <a:endParaRPr lang="es-ES_tradnl" dirty="0"/>
          </a:p>
        </p:txBody>
      </p:sp>
      <p:pic>
        <p:nvPicPr>
          <p:cNvPr id="9" name="Picture 8">
            <a:extLst>
              <a:ext uri="{FF2B5EF4-FFF2-40B4-BE49-F238E27FC236}">
                <a16:creationId xmlns:a16="http://schemas.microsoft.com/office/drawing/2014/main" id="{5CA66DAD-C92F-F246-A038-998B998C87AF}"/>
              </a:ext>
            </a:extLst>
          </p:cNvPr>
          <p:cNvPicPr>
            <a:picLocks noChangeAspect="1"/>
          </p:cNvPicPr>
          <p:nvPr/>
        </p:nvPicPr>
        <p:blipFill>
          <a:blip r:embed="rId5"/>
          <a:stretch>
            <a:fillRect/>
          </a:stretch>
        </p:blipFill>
        <p:spPr>
          <a:xfrm>
            <a:off x="-61152" y="2230244"/>
            <a:ext cx="6575849" cy="3354830"/>
          </a:xfrm>
          <a:prstGeom prst="rect">
            <a:avLst/>
          </a:prstGeom>
        </p:spPr>
      </p:pic>
    </p:spTree>
    <p:extLst>
      <p:ext uri="{BB962C8B-B14F-4D97-AF65-F5344CB8AC3E}">
        <p14:creationId xmlns:p14="http://schemas.microsoft.com/office/powerpoint/2010/main" val="9264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2F31-97E6-A94C-99EF-0624B4C40BCD}"/>
              </a:ext>
            </a:extLst>
          </p:cNvPr>
          <p:cNvSpPr>
            <a:spLocks noGrp="1"/>
          </p:cNvSpPr>
          <p:nvPr>
            <p:ph type="title"/>
          </p:nvPr>
        </p:nvSpPr>
        <p:spPr>
          <a:xfrm>
            <a:off x="838200" y="2766218"/>
            <a:ext cx="10515600" cy="1325563"/>
          </a:xfrm>
        </p:spPr>
        <p:txBody>
          <a:bodyPr/>
          <a:lstStyle/>
          <a:p>
            <a:pPr algn="ctr"/>
            <a:r>
              <a:rPr lang="es-ES_tradnl" dirty="0"/>
              <a:t>Causas del Sesgo</a:t>
            </a:r>
          </a:p>
        </p:txBody>
      </p:sp>
      <p:sp>
        <p:nvSpPr>
          <p:cNvPr id="4" name="Rectangle 3">
            <a:extLst>
              <a:ext uri="{FF2B5EF4-FFF2-40B4-BE49-F238E27FC236}">
                <a16:creationId xmlns:a16="http://schemas.microsoft.com/office/drawing/2014/main" id="{450814F5-BE44-ED43-B3EB-13A66E17372A}"/>
              </a:ext>
            </a:extLst>
          </p:cNvPr>
          <p:cNvSpPr/>
          <p:nvPr/>
        </p:nvSpPr>
        <p:spPr>
          <a:xfrm>
            <a:off x="838200" y="6176963"/>
            <a:ext cx="8686800" cy="307777"/>
          </a:xfrm>
          <a:prstGeom prst="rect">
            <a:avLst/>
          </a:prstGeom>
        </p:spPr>
        <p:txBody>
          <a:bodyPr wrap="square">
            <a:spAutoFit/>
          </a:bodyPr>
          <a:lstStyle/>
          <a:p>
            <a:r>
              <a:rPr lang="es-ES_tradnl" sz="1400" dirty="0">
                <a:hlinkClick r:id="rId2"/>
              </a:rPr>
              <a:t>https://towardsdatascience.com/a-tutorial-on-fairness-in-machine-learning-3ff8ba1040cb</a:t>
            </a:r>
            <a:r>
              <a:rPr lang="es-ES_tradnl" sz="1400" dirty="0"/>
              <a:t> </a:t>
            </a:r>
          </a:p>
        </p:txBody>
      </p:sp>
    </p:spTree>
    <p:extLst>
      <p:ext uri="{BB962C8B-B14F-4D97-AF65-F5344CB8AC3E}">
        <p14:creationId xmlns:p14="http://schemas.microsoft.com/office/powerpoint/2010/main" val="1588272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9FC9-1EE1-6046-9B47-205E575F67C1}"/>
              </a:ext>
            </a:extLst>
          </p:cNvPr>
          <p:cNvSpPr>
            <a:spLocks noGrp="1"/>
          </p:cNvSpPr>
          <p:nvPr>
            <p:ph type="title"/>
          </p:nvPr>
        </p:nvSpPr>
        <p:spPr/>
        <p:txBody>
          <a:bodyPr/>
          <a:lstStyle/>
          <a:p>
            <a:r>
              <a:rPr lang="es-ES_tradnl" dirty="0"/>
              <a:t>Muestras sesgadas</a:t>
            </a:r>
          </a:p>
        </p:txBody>
      </p:sp>
      <p:sp>
        <p:nvSpPr>
          <p:cNvPr id="3" name="Content Placeholder 2">
            <a:extLst>
              <a:ext uri="{FF2B5EF4-FFF2-40B4-BE49-F238E27FC236}">
                <a16:creationId xmlns:a16="http://schemas.microsoft.com/office/drawing/2014/main" id="{EA9F8707-FA40-4346-8AF8-57A833229323}"/>
              </a:ext>
            </a:extLst>
          </p:cNvPr>
          <p:cNvSpPr>
            <a:spLocks noGrp="1"/>
          </p:cNvSpPr>
          <p:nvPr>
            <p:ph idx="1"/>
          </p:nvPr>
        </p:nvSpPr>
        <p:spPr/>
        <p:txBody>
          <a:bodyPr>
            <a:normAutofit fontScale="92500"/>
          </a:bodyPr>
          <a:lstStyle/>
          <a:p>
            <a:pPr marL="0" indent="0">
              <a:buNone/>
            </a:pPr>
            <a:r>
              <a:rPr lang="es-ES_tradnl" dirty="0"/>
              <a:t>Si por casualidad se produce algún sesgo inicial, dicho sesgo puede agravarse con el tiempo: las observaciones futuras confirman la predicción y hay menos oportunidades de realizar observaciones que la contradigan. </a:t>
            </a:r>
          </a:p>
          <a:p>
            <a:pPr marL="0" indent="0">
              <a:buNone/>
            </a:pPr>
            <a:endParaRPr lang="es-ES_tradnl" dirty="0"/>
          </a:p>
          <a:p>
            <a:pPr marL="0" indent="0">
              <a:buNone/>
            </a:pPr>
            <a:r>
              <a:rPr lang="es-ES_tradnl" dirty="0"/>
              <a:t>Ejemplo: El registro de delitos sólo procede de los delitos observados por la policía. El departamento de policía tiende a enviar más agentes al lugar en el que se ha detectado una mayor tasa de delincuencia inicialmente y, por tanto, es más probable que registre delitos en dichas regiones. El sistema de predicción entrenado con datos recogidos de esta manera tiende a tener un sesgo positivo hacia las regiones con menos policía.</a:t>
            </a:r>
          </a:p>
        </p:txBody>
      </p:sp>
    </p:spTree>
    <p:extLst>
      <p:ext uri="{BB962C8B-B14F-4D97-AF65-F5344CB8AC3E}">
        <p14:creationId xmlns:p14="http://schemas.microsoft.com/office/powerpoint/2010/main" val="8601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45BB-F383-D04D-BB7A-BB30B87623E6}"/>
              </a:ext>
            </a:extLst>
          </p:cNvPr>
          <p:cNvSpPr>
            <a:spLocks noGrp="1"/>
          </p:cNvSpPr>
          <p:nvPr>
            <p:ph type="title"/>
          </p:nvPr>
        </p:nvSpPr>
        <p:spPr/>
        <p:txBody>
          <a:bodyPr/>
          <a:lstStyle/>
          <a:p>
            <a:r>
              <a:rPr lang="es-ES_tradnl" dirty="0"/>
              <a:t>Datos contaminados</a:t>
            </a:r>
          </a:p>
        </p:txBody>
      </p:sp>
      <p:sp>
        <p:nvSpPr>
          <p:cNvPr id="3" name="Content Placeholder 2">
            <a:extLst>
              <a:ext uri="{FF2B5EF4-FFF2-40B4-BE49-F238E27FC236}">
                <a16:creationId xmlns:a16="http://schemas.microsoft.com/office/drawing/2014/main" id="{93FB72BB-BA73-2446-AC18-33C0467457BB}"/>
              </a:ext>
            </a:extLst>
          </p:cNvPr>
          <p:cNvSpPr>
            <a:spLocks noGrp="1"/>
          </p:cNvSpPr>
          <p:nvPr>
            <p:ph idx="1"/>
          </p:nvPr>
        </p:nvSpPr>
        <p:spPr/>
        <p:txBody>
          <a:bodyPr>
            <a:normAutofit/>
          </a:bodyPr>
          <a:lstStyle/>
          <a:p>
            <a:pPr marL="0" indent="0">
              <a:buNone/>
            </a:pPr>
            <a:r>
              <a:rPr lang="es-ES_tradnl" dirty="0"/>
              <a:t>Cualquier sistema de Machine </a:t>
            </a:r>
            <a:r>
              <a:rPr lang="es-ES_tradnl" dirty="0" err="1"/>
              <a:t>Learning</a:t>
            </a:r>
            <a:r>
              <a:rPr lang="es-ES_tradnl" dirty="0"/>
              <a:t> puede mantener el sesgo existente en los datos antiguos causado por el sesgo humano. Por ejemplo, si un sistema utiliza las decisiones de contratación tomadas por un directivo como etiquetas para seleccionar a los solicitantes (en lugar de la capacidad de los solicitantes de empleo). El sistema entrenado con estas muestras reproducirá el sesgo existente en las decisiones del directivo. </a:t>
            </a:r>
          </a:p>
        </p:txBody>
      </p:sp>
    </p:spTree>
    <p:extLst>
      <p:ext uri="{BB962C8B-B14F-4D97-AF65-F5344CB8AC3E}">
        <p14:creationId xmlns:p14="http://schemas.microsoft.com/office/powerpoint/2010/main" val="295177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802355">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80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3" name="Rectangle 2">
            <a:extLst>
              <a:ext uri="{FF2B5EF4-FFF2-40B4-BE49-F238E27FC236}">
                <a16:creationId xmlns:a16="http://schemas.microsoft.com/office/drawing/2014/main" id="{8931CEB5-B813-8CB9-3A05-A1ED47457D88}"/>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95011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5BF-4C7D-4046-89D3-8D741D8E32D7}"/>
              </a:ext>
            </a:extLst>
          </p:cNvPr>
          <p:cNvSpPr>
            <a:spLocks noGrp="1"/>
          </p:cNvSpPr>
          <p:nvPr>
            <p:ph type="title"/>
          </p:nvPr>
        </p:nvSpPr>
        <p:spPr/>
        <p:txBody>
          <a:bodyPr/>
          <a:lstStyle/>
          <a:p>
            <a:r>
              <a:rPr lang="es-ES_tradnl" dirty="0" err="1"/>
              <a:t>Features</a:t>
            </a:r>
            <a:r>
              <a:rPr lang="es-ES_tradnl" dirty="0"/>
              <a:t> limitadas</a:t>
            </a:r>
          </a:p>
        </p:txBody>
      </p:sp>
      <p:sp>
        <p:nvSpPr>
          <p:cNvPr id="3" name="Content Placeholder 2">
            <a:extLst>
              <a:ext uri="{FF2B5EF4-FFF2-40B4-BE49-F238E27FC236}">
                <a16:creationId xmlns:a16="http://schemas.microsoft.com/office/drawing/2014/main" id="{A7B49844-3FF3-5249-B164-7F1DF01A3C94}"/>
              </a:ext>
            </a:extLst>
          </p:cNvPr>
          <p:cNvSpPr>
            <a:spLocks noGrp="1"/>
          </p:cNvSpPr>
          <p:nvPr>
            <p:ph idx="1"/>
          </p:nvPr>
        </p:nvSpPr>
        <p:spPr/>
        <p:txBody>
          <a:bodyPr/>
          <a:lstStyle/>
          <a:p>
            <a:pPr marL="0" indent="0">
              <a:buNone/>
            </a:pPr>
            <a:r>
              <a:rPr lang="es-ES_tradnl" dirty="0"/>
              <a:t>Las </a:t>
            </a:r>
            <a:r>
              <a:rPr lang="es-ES_tradnl" dirty="0" err="1"/>
              <a:t>features</a:t>
            </a:r>
            <a:r>
              <a:rPr lang="es-ES_tradnl" dirty="0"/>
              <a:t> (características) pueden ser menos informativas o fiables para los grupos minoritarios. Si la fiabilidad de la etiqueta de un grupo minoritario es mucho menor que la de su homólogo del grupo mayoritario, el sistema tiende a tener una precisión mucho menor para la predicción del grupo minoritario debido a estos ruidos.</a:t>
            </a:r>
          </a:p>
          <a:p>
            <a:pPr marL="0" indent="0">
              <a:buNone/>
            </a:pPr>
            <a:endParaRPr lang="es-ES_tradnl" dirty="0"/>
          </a:p>
        </p:txBody>
      </p:sp>
    </p:spTree>
    <p:extLst>
      <p:ext uri="{BB962C8B-B14F-4D97-AF65-F5344CB8AC3E}">
        <p14:creationId xmlns:p14="http://schemas.microsoft.com/office/powerpoint/2010/main" val="943277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BF7-A00E-AC48-919A-867692326D4B}"/>
              </a:ext>
            </a:extLst>
          </p:cNvPr>
          <p:cNvSpPr>
            <a:spLocks noGrp="1"/>
          </p:cNvSpPr>
          <p:nvPr>
            <p:ph type="title"/>
          </p:nvPr>
        </p:nvSpPr>
        <p:spPr/>
        <p:txBody>
          <a:bodyPr/>
          <a:lstStyle/>
          <a:p>
            <a:r>
              <a:rPr lang="es-ES_tradnl" dirty="0"/>
              <a:t>Disparidad del tamaño de la muestra</a:t>
            </a:r>
          </a:p>
        </p:txBody>
      </p:sp>
      <p:sp>
        <p:nvSpPr>
          <p:cNvPr id="3" name="Content Placeholder 2">
            <a:extLst>
              <a:ext uri="{FF2B5EF4-FFF2-40B4-BE49-F238E27FC236}">
                <a16:creationId xmlns:a16="http://schemas.microsoft.com/office/drawing/2014/main" id="{2384207F-9656-2C41-AFC3-D362417D2045}"/>
              </a:ext>
            </a:extLst>
          </p:cNvPr>
          <p:cNvSpPr>
            <a:spLocks noGrp="1"/>
          </p:cNvSpPr>
          <p:nvPr>
            <p:ph idx="1"/>
          </p:nvPr>
        </p:nvSpPr>
        <p:spPr/>
        <p:txBody>
          <a:bodyPr/>
          <a:lstStyle/>
          <a:p>
            <a:pPr marL="0" indent="0">
              <a:buNone/>
            </a:pPr>
            <a:r>
              <a:rPr lang="es-ES_tradnl" dirty="0"/>
              <a:t>Si los datos de entrenamiento procedentes del grupo minoritario son mucho menos que los procedentes del grupo mayoritario, es menos probable que se modele perfectamente el grupo minoritario.</a:t>
            </a:r>
          </a:p>
        </p:txBody>
      </p:sp>
    </p:spTree>
    <p:extLst>
      <p:ext uri="{BB962C8B-B14F-4D97-AF65-F5344CB8AC3E}">
        <p14:creationId xmlns:p14="http://schemas.microsoft.com/office/powerpoint/2010/main" val="1221776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273A-DEAA-164A-813E-2BEBD117B52B}"/>
              </a:ext>
            </a:extLst>
          </p:cNvPr>
          <p:cNvSpPr>
            <a:spLocks noGrp="1"/>
          </p:cNvSpPr>
          <p:nvPr>
            <p:ph type="title"/>
          </p:nvPr>
        </p:nvSpPr>
        <p:spPr/>
        <p:txBody>
          <a:bodyPr/>
          <a:lstStyle/>
          <a:p>
            <a:r>
              <a:rPr lang="es-ES_tradnl" dirty="0" err="1"/>
              <a:t>Proxies</a:t>
            </a:r>
            <a:endParaRPr lang="es-ES_tradnl" dirty="0"/>
          </a:p>
        </p:txBody>
      </p:sp>
      <p:sp>
        <p:nvSpPr>
          <p:cNvPr id="3" name="Content Placeholder 2">
            <a:extLst>
              <a:ext uri="{FF2B5EF4-FFF2-40B4-BE49-F238E27FC236}">
                <a16:creationId xmlns:a16="http://schemas.microsoft.com/office/drawing/2014/main" id="{1E6F49F2-D44E-FE40-A46A-F867E63C3F2F}"/>
              </a:ext>
            </a:extLst>
          </p:cNvPr>
          <p:cNvSpPr>
            <a:spLocks noGrp="1"/>
          </p:cNvSpPr>
          <p:nvPr>
            <p:ph idx="1"/>
          </p:nvPr>
        </p:nvSpPr>
        <p:spPr/>
        <p:txBody>
          <a:bodyPr/>
          <a:lstStyle/>
          <a:p>
            <a:pPr marL="0" indent="0">
              <a:buNone/>
            </a:pPr>
            <a:r>
              <a:rPr lang="es-ES_tradnl" dirty="0"/>
              <a:t>Incluso si el atributo sensible (atributos que se considera que no deben utilizarse para una tarea, por ejemplo, raza/género) no se utiliza para entrenar un sistema de Machine </a:t>
            </a:r>
            <a:r>
              <a:rPr lang="es-ES_tradnl" dirty="0" err="1"/>
              <a:t>Learning</a:t>
            </a:r>
            <a:r>
              <a:rPr lang="es-ES_tradnl" dirty="0"/>
              <a:t>, siempre puede haber otras características que sean </a:t>
            </a:r>
            <a:r>
              <a:rPr lang="es-ES_tradnl" dirty="0" err="1"/>
              <a:t>proxies</a:t>
            </a:r>
            <a:r>
              <a:rPr lang="es-ES_tradnl" dirty="0"/>
              <a:t> del atributo sensible (por ejemplo, el lugar de residencia). Si se incluyen estas características, el sesgo seguirá existiendo. A veces, es muy difícil determinar si una característica relevante está demasiado correlacionada con las características protegidas y si debemos incluirla en el entrenamiento.</a:t>
            </a:r>
          </a:p>
        </p:txBody>
      </p:sp>
    </p:spTree>
    <p:extLst>
      <p:ext uri="{BB962C8B-B14F-4D97-AF65-F5344CB8AC3E}">
        <p14:creationId xmlns:p14="http://schemas.microsoft.com/office/powerpoint/2010/main" val="2103661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5EBC8-8D1D-2C49-ACF8-76BBD1EE6005}"/>
              </a:ext>
            </a:extLst>
          </p:cNvPr>
          <p:cNvPicPr>
            <a:picLocks noChangeAspect="1"/>
          </p:cNvPicPr>
          <p:nvPr/>
        </p:nvPicPr>
        <p:blipFill>
          <a:blip r:embed="rId2"/>
          <a:stretch>
            <a:fillRect/>
          </a:stretch>
        </p:blipFill>
        <p:spPr>
          <a:xfrm>
            <a:off x="4065814" y="188533"/>
            <a:ext cx="7064284" cy="5591782"/>
          </a:xfrm>
          <a:prstGeom prst="rect">
            <a:avLst/>
          </a:prstGeom>
        </p:spPr>
      </p:pic>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923330"/>
          </a:xfrm>
          <a:prstGeom prst="rect">
            <a:avLst/>
          </a:prstGeom>
        </p:spPr>
        <p:txBody>
          <a:bodyPr>
            <a:spAutoFit/>
          </a:bodyPr>
          <a:lstStyle/>
          <a:p>
            <a:r>
              <a:rPr lang="es-ES_tradnl" dirty="0">
                <a:hlinkClick r:id="rId3"/>
              </a:rPr>
              <a:t>https://www.theverge.com/platform/amp/2019/6/11/18661128/ai-object-recognition-algorithms-bias-worse-household-items-lower-income-countries</a:t>
            </a:r>
            <a:r>
              <a:rPr lang="es-ES_tradnl" dirty="0"/>
              <a:t> </a:t>
            </a:r>
          </a:p>
        </p:txBody>
      </p:sp>
    </p:spTree>
    <p:extLst>
      <p:ext uri="{BB962C8B-B14F-4D97-AF65-F5344CB8AC3E}">
        <p14:creationId xmlns:p14="http://schemas.microsoft.com/office/powerpoint/2010/main" val="3212878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8" name="Picture 7">
            <a:extLst>
              <a:ext uri="{FF2B5EF4-FFF2-40B4-BE49-F238E27FC236}">
                <a16:creationId xmlns:a16="http://schemas.microsoft.com/office/drawing/2014/main" id="{5CA94324-7ACB-9F47-B99E-331933B375B3}"/>
              </a:ext>
            </a:extLst>
          </p:cNvPr>
          <p:cNvPicPr>
            <a:picLocks noChangeAspect="1"/>
          </p:cNvPicPr>
          <p:nvPr/>
        </p:nvPicPr>
        <p:blipFill>
          <a:blip r:embed="rId3"/>
          <a:stretch>
            <a:fillRect/>
          </a:stretch>
        </p:blipFill>
        <p:spPr>
          <a:xfrm>
            <a:off x="4065814" y="202251"/>
            <a:ext cx="7007046" cy="4745681"/>
          </a:xfrm>
          <a:prstGeom prst="rect">
            <a:avLst/>
          </a:prstGeom>
        </p:spPr>
      </p:pic>
    </p:spTree>
    <p:extLst>
      <p:ext uri="{BB962C8B-B14F-4D97-AF65-F5344CB8AC3E}">
        <p14:creationId xmlns:p14="http://schemas.microsoft.com/office/powerpoint/2010/main" val="364472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3" name="Picture 2">
            <a:extLst>
              <a:ext uri="{FF2B5EF4-FFF2-40B4-BE49-F238E27FC236}">
                <a16:creationId xmlns:a16="http://schemas.microsoft.com/office/drawing/2014/main" id="{F00C688A-E627-1B43-8233-9C42155AFB32}"/>
              </a:ext>
            </a:extLst>
          </p:cNvPr>
          <p:cNvPicPr>
            <a:picLocks noChangeAspect="1"/>
          </p:cNvPicPr>
          <p:nvPr/>
        </p:nvPicPr>
        <p:blipFill>
          <a:blip r:embed="rId3"/>
          <a:stretch>
            <a:fillRect/>
          </a:stretch>
        </p:blipFill>
        <p:spPr>
          <a:xfrm>
            <a:off x="3951514" y="652557"/>
            <a:ext cx="7756978" cy="4895180"/>
          </a:xfrm>
          <a:prstGeom prst="rect">
            <a:avLst/>
          </a:prstGeom>
        </p:spPr>
      </p:pic>
    </p:spTree>
    <p:extLst>
      <p:ext uri="{BB962C8B-B14F-4D97-AF65-F5344CB8AC3E}">
        <p14:creationId xmlns:p14="http://schemas.microsoft.com/office/powerpoint/2010/main" val="9692453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9" name="Picture 8">
            <a:extLst>
              <a:ext uri="{FF2B5EF4-FFF2-40B4-BE49-F238E27FC236}">
                <a16:creationId xmlns:a16="http://schemas.microsoft.com/office/drawing/2014/main" id="{E6461E5C-FD66-3947-B6CD-1D66326F86C4}"/>
              </a:ext>
            </a:extLst>
          </p:cNvPr>
          <p:cNvPicPr>
            <a:picLocks noChangeAspect="1"/>
          </p:cNvPicPr>
          <p:nvPr/>
        </p:nvPicPr>
        <p:blipFill>
          <a:blip r:embed="rId3"/>
          <a:stretch>
            <a:fillRect/>
          </a:stretch>
        </p:blipFill>
        <p:spPr>
          <a:xfrm>
            <a:off x="4191000" y="152083"/>
            <a:ext cx="5540829" cy="5656424"/>
          </a:xfrm>
          <a:prstGeom prst="rect">
            <a:avLst/>
          </a:prstGeom>
        </p:spPr>
      </p:pic>
    </p:spTree>
    <p:extLst>
      <p:ext uri="{BB962C8B-B14F-4D97-AF65-F5344CB8AC3E}">
        <p14:creationId xmlns:p14="http://schemas.microsoft.com/office/powerpoint/2010/main" val="3955951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AEDFF-7474-2947-A4D4-B895FE44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53" y="0"/>
            <a:ext cx="6280694" cy="6858000"/>
          </a:xfrm>
          <a:prstGeom prst="rect">
            <a:avLst/>
          </a:prstGeom>
        </p:spPr>
      </p:pic>
    </p:spTree>
    <p:extLst>
      <p:ext uri="{BB962C8B-B14F-4D97-AF65-F5344CB8AC3E}">
        <p14:creationId xmlns:p14="http://schemas.microsoft.com/office/powerpoint/2010/main" val="351539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68" name="Google Shape;368;p44"/>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69" name="Google Shape;369;p44"/>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370" name="Google Shape;370;p44"/>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71" name="Google Shape;371;p44"/>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72" name="Google Shape;372;p44"/>
          <p:cNvCxnSpPr>
            <a:stCxn id="368" idx="2"/>
            <a:endCxn id="369"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3" name="Google Shape;373;p44"/>
          <p:cNvCxnSpPr>
            <a:stCxn id="368" idx="2"/>
            <a:endCxn id="371"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4" name="Google Shape;374;p44"/>
          <p:cNvCxnSpPr>
            <a:stCxn id="368" idx="2"/>
            <a:endCxn id="370"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75" name="Google Shape;375;p44"/>
          <p:cNvSpPr txBox="1"/>
          <p:nvPr/>
        </p:nvSpPr>
        <p:spPr>
          <a:xfrm>
            <a:off x="844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Before model training</a:t>
            </a:r>
            <a:endParaRPr sz="2400" i="1">
              <a:solidFill>
                <a:schemeClr val="accent5"/>
              </a:solidFill>
              <a:latin typeface="Average"/>
              <a:ea typeface="Average"/>
              <a:cs typeface="Average"/>
              <a:sym typeface="Average"/>
            </a:endParaRPr>
          </a:p>
        </p:txBody>
      </p:sp>
      <p:sp>
        <p:nvSpPr>
          <p:cNvPr id="376" name="Google Shape;376;p44"/>
          <p:cNvSpPr txBox="1"/>
          <p:nvPr/>
        </p:nvSpPr>
        <p:spPr>
          <a:xfrm>
            <a:off x="48414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During model training</a:t>
            </a:r>
            <a:endParaRPr sz="2400" i="1">
              <a:solidFill>
                <a:schemeClr val="accent5"/>
              </a:solidFill>
              <a:latin typeface="Average"/>
              <a:ea typeface="Average"/>
              <a:cs typeface="Average"/>
              <a:sym typeface="Average"/>
            </a:endParaRPr>
          </a:p>
        </p:txBody>
      </p:sp>
      <p:sp>
        <p:nvSpPr>
          <p:cNvPr id="377" name="Google Shape;377;p44"/>
          <p:cNvSpPr txBox="1"/>
          <p:nvPr/>
        </p:nvSpPr>
        <p:spPr>
          <a:xfrm>
            <a:off x="8837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After model training</a:t>
            </a:r>
            <a:endParaRPr sz="2400" i="1">
              <a:solidFill>
                <a:schemeClr val="accent5"/>
              </a:solidFill>
              <a:latin typeface="Average"/>
              <a:ea typeface="Average"/>
              <a:cs typeface="Average"/>
              <a:sym typeface="Average"/>
            </a:endParaRPr>
          </a:p>
        </p:txBody>
      </p:sp>
      <p:sp>
        <p:nvSpPr>
          <p:cNvPr id="378" name="Google Shape;378;p44"/>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98</a:t>
            </a:fld>
            <a:endParaRPr/>
          </a:p>
        </p:txBody>
      </p:sp>
      <p:sp>
        <p:nvSpPr>
          <p:cNvPr id="379" name="Google Shape;379;p44"/>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5" name="Rectangle 14">
            <a:extLst>
              <a:ext uri="{FF2B5EF4-FFF2-40B4-BE49-F238E27FC236}">
                <a16:creationId xmlns:a16="http://schemas.microsoft.com/office/drawing/2014/main" id="{D9C5A6DC-D83E-A74B-8B6C-90B7FEE28B7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2C4BE9FB-01BF-5F42-B4D0-EDB62FA2FE5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85" name="Google Shape;385;p45"/>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86" name="Google Shape;386;p45"/>
          <p:cNvSpPr txBox="1"/>
          <p:nvPr/>
        </p:nvSpPr>
        <p:spPr>
          <a:xfrm>
            <a:off x="10025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Gill Sans"/>
                <a:ea typeface="Gill Sans"/>
                <a:cs typeface="Gill Sans"/>
                <a:sym typeface="Gill Sans"/>
              </a:rPr>
              <a:t>Pre-Processing</a:t>
            </a:r>
            <a:endParaRPr sz="2400">
              <a:latin typeface="Gill Sans"/>
              <a:ea typeface="Gill Sans"/>
              <a:cs typeface="Gill Sans"/>
              <a:sym typeface="Gill Sans"/>
            </a:endParaRPr>
          </a:p>
        </p:txBody>
      </p:sp>
      <p:sp>
        <p:nvSpPr>
          <p:cNvPr id="387" name="Google Shape;387;p45"/>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88" name="Google Shape;388;p45"/>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89" name="Google Shape;389;p45"/>
          <p:cNvCxnSpPr>
            <a:stCxn id="385" idx="2"/>
            <a:endCxn id="386"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0" name="Google Shape;390;p45"/>
          <p:cNvCxnSpPr>
            <a:stCxn id="385" idx="2"/>
            <a:endCxn id="388"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1" name="Google Shape;391;p45"/>
          <p:cNvCxnSpPr>
            <a:stCxn id="385" idx="2"/>
            <a:endCxn id="387"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92" name="Google Shape;392;p45"/>
          <p:cNvSpPr txBox="1">
            <a:spLocks noGrp="1"/>
          </p:cNvSpPr>
          <p:nvPr>
            <p:ph type="body" idx="1"/>
          </p:nvPr>
        </p:nvSpPr>
        <p:spPr>
          <a:xfrm>
            <a:off x="1012467"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b="1">
              <a:solidFill>
                <a:schemeClr val="dk1"/>
              </a:solidFill>
              <a:latin typeface="Gill Sans"/>
              <a:ea typeface="Gill Sans"/>
              <a:cs typeface="Gill Sans"/>
              <a:sym typeface="Gill Sans"/>
            </a:endParaRPr>
          </a:p>
        </p:txBody>
      </p:sp>
      <p:sp>
        <p:nvSpPr>
          <p:cNvPr id="393" name="Google Shape;393;p45"/>
          <p:cNvSpPr/>
          <p:nvPr/>
        </p:nvSpPr>
        <p:spPr>
          <a:xfrm>
            <a:off x="4998600"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4" name="Google Shape;394;p45"/>
          <p:cNvSpPr/>
          <p:nvPr/>
        </p:nvSpPr>
        <p:spPr>
          <a:xfrm>
            <a:off x="89947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5" name="Google Shape;395;p45"/>
          <p:cNvSpPr txBox="1">
            <a:spLocks noGrp="1"/>
          </p:cNvSpPr>
          <p:nvPr>
            <p:ph type="body" idx="1"/>
          </p:nvPr>
        </p:nvSpPr>
        <p:spPr>
          <a:xfrm>
            <a:off x="6271500"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buNone/>
            </a:pPr>
            <a:r>
              <a:rPr lang="en" sz="2133">
                <a:solidFill>
                  <a:schemeClr val="dk1"/>
                </a:solidFill>
                <a:latin typeface="Gill Sans"/>
                <a:ea typeface="Gill Sans"/>
                <a:cs typeface="Gill Sans"/>
                <a:sym typeface="Gill Sans"/>
              </a:rPr>
              <a:t>Unfortunately, balanced training data </a:t>
            </a:r>
            <a:r>
              <a:rPr lang="en" sz="2133" b="1">
                <a:solidFill>
                  <a:srgbClr val="FFB459"/>
                </a:solidFill>
                <a:latin typeface="Gill Sans"/>
                <a:ea typeface="Gill Sans"/>
                <a:cs typeface="Gill Sans"/>
                <a:sym typeface="Gill Sans"/>
              </a:rPr>
              <a:t>does not imply</a:t>
            </a:r>
            <a:r>
              <a:rPr lang="en" sz="2133">
                <a:solidFill>
                  <a:schemeClr val="dk1"/>
                </a:solidFill>
                <a:latin typeface="Gill Sans"/>
                <a:ea typeface="Gill Sans"/>
                <a:cs typeface="Gill Sans"/>
                <a:sym typeface="Gill Sans"/>
              </a:rPr>
              <a:t> that algorithms achieve balanced accuracy measures</a:t>
            </a:r>
            <a:r>
              <a:rPr lang="en" sz="2133" b="1">
                <a:solidFill>
                  <a:schemeClr val="dk1"/>
                </a:solidFill>
                <a:latin typeface="Gill Sans"/>
                <a:ea typeface="Gill Sans"/>
                <a:cs typeface="Gill Sans"/>
                <a:sym typeface="Gill Sans"/>
              </a:rPr>
              <a:t>.</a:t>
            </a:r>
            <a:endParaRPr sz="2133" b="1">
              <a:solidFill>
                <a:schemeClr val="dk1"/>
              </a:solidFill>
              <a:latin typeface="Gill Sans"/>
              <a:ea typeface="Gill Sans"/>
              <a:cs typeface="Gill Sans"/>
              <a:sym typeface="Gill Sans"/>
            </a:endParaRPr>
          </a:p>
          <a:p>
            <a:pPr marL="0" indent="0" algn="just">
              <a:spcBef>
                <a:spcPts val="1333"/>
              </a:spcBef>
              <a:buNone/>
            </a:pPr>
            <a:endParaRPr sz="1733">
              <a:solidFill>
                <a:schemeClr val="dk1"/>
              </a:solidFill>
              <a:latin typeface="Gill Sans"/>
              <a:ea typeface="Gill Sans"/>
              <a:cs typeface="Gill Sans"/>
              <a:sym typeface="Gill Sans"/>
            </a:endParaRPr>
          </a:p>
          <a:p>
            <a:pPr marL="0" indent="0" algn="just">
              <a:spcBef>
                <a:spcPts val="1333"/>
              </a:spcBef>
              <a:spcAft>
                <a:spcPts val="1333"/>
              </a:spcAft>
              <a:buNone/>
            </a:pPr>
            <a:r>
              <a:rPr lang="en" sz="1467">
                <a:solidFill>
                  <a:schemeClr val="dk1"/>
                </a:solidFill>
                <a:latin typeface="Gill Sans"/>
                <a:ea typeface="Gill Sans"/>
                <a:cs typeface="Gill Sans"/>
                <a:sym typeface="Gill Sans"/>
              </a:rPr>
              <a:t>(Albiero et al., 2020)</a:t>
            </a:r>
            <a:endParaRPr sz="1467">
              <a:solidFill>
                <a:schemeClr val="dk1"/>
              </a:solidFill>
              <a:latin typeface="Gill Sans"/>
              <a:ea typeface="Gill Sans"/>
              <a:cs typeface="Gill Sans"/>
              <a:sym typeface="Gill Sans"/>
            </a:endParaRPr>
          </a:p>
        </p:txBody>
      </p:sp>
      <p:sp>
        <p:nvSpPr>
          <p:cNvPr id="396" name="Google Shape;396;p45"/>
          <p:cNvSpPr txBox="1"/>
          <p:nvPr/>
        </p:nvSpPr>
        <p:spPr>
          <a:xfrm>
            <a:off x="1127333" y="4932133"/>
            <a:ext cx="6764000" cy="615513"/>
          </a:xfrm>
          <a:prstGeom prst="rect">
            <a:avLst/>
          </a:prstGeom>
          <a:noFill/>
          <a:ln>
            <a:noFill/>
          </a:ln>
        </p:spPr>
        <p:txBody>
          <a:bodyPr spcFirstLastPara="1" wrap="square" lIns="121900" tIns="121900" rIns="121900" bIns="121900" anchor="t" anchorCtr="0">
            <a:spAutoFit/>
          </a:bodyPr>
          <a:lstStyle/>
          <a:p>
            <a:endParaRPr sz="2400">
              <a:latin typeface="Average"/>
              <a:ea typeface="Average"/>
              <a:cs typeface="Average"/>
              <a:sym typeface="Average"/>
            </a:endParaRPr>
          </a:p>
        </p:txBody>
      </p:sp>
      <p:sp>
        <p:nvSpPr>
          <p:cNvPr id="397" name="Google Shape;397;p45"/>
          <p:cNvSpPr txBox="1"/>
          <p:nvPr/>
        </p:nvSpPr>
        <p:spPr>
          <a:xfrm>
            <a:off x="1046467" y="4513334"/>
            <a:ext cx="4850000" cy="1167843"/>
          </a:xfrm>
          <a:prstGeom prst="rect">
            <a:avLst/>
          </a:prstGeom>
          <a:noFill/>
          <a:ln>
            <a:noFill/>
          </a:ln>
        </p:spPr>
        <p:txBody>
          <a:bodyPr spcFirstLastPara="1" wrap="square" lIns="121900" tIns="121900" rIns="121900" bIns="121900" anchor="t" anchorCtr="0">
            <a:spAutoFit/>
          </a:bodyPr>
          <a:lstStyle/>
          <a:p>
            <a:pPr algn="just">
              <a:lnSpc>
                <a:spcPct val="115000"/>
              </a:lnSpc>
              <a:spcAft>
                <a:spcPts val="1333"/>
              </a:spcAft>
            </a:pPr>
            <a:r>
              <a:rPr lang="en" sz="2133">
                <a:solidFill>
                  <a:schemeClr val="dk1"/>
                </a:solidFill>
                <a:latin typeface="Gill Sans"/>
                <a:ea typeface="Gill Sans"/>
                <a:cs typeface="Gill Sans"/>
                <a:sym typeface="Gill Sans"/>
              </a:rPr>
              <a:t>There has been a lot of work to build and training on </a:t>
            </a:r>
            <a:r>
              <a:rPr lang="en" sz="2133" b="1">
                <a:solidFill>
                  <a:srgbClr val="FFB459"/>
                </a:solidFill>
                <a:latin typeface="Gill Sans"/>
                <a:ea typeface="Gill Sans"/>
                <a:cs typeface="Gill Sans"/>
                <a:sym typeface="Gill Sans"/>
              </a:rPr>
              <a:t>balanced datasets</a:t>
            </a:r>
            <a:endParaRPr sz="1733">
              <a:solidFill>
                <a:schemeClr val="dk1"/>
              </a:solidFill>
              <a:latin typeface="Gill Sans"/>
              <a:ea typeface="Gill Sans"/>
              <a:cs typeface="Gill Sans"/>
              <a:sym typeface="Gill Sans"/>
            </a:endParaRPr>
          </a:p>
        </p:txBody>
      </p:sp>
      <p:sp>
        <p:nvSpPr>
          <p:cNvPr id="398" name="Google Shape;398;p45"/>
          <p:cNvSpPr txBox="1"/>
          <p:nvPr/>
        </p:nvSpPr>
        <p:spPr>
          <a:xfrm>
            <a:off x="1021667" y="5965534"/>
            <a:ext cx="4918000" cy="120695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200">
                <a:solidFill>
                  <a:schemeClr val="dk1"/>
                </a:solidFill>
                <a:latin typeface="Gill Sans"/>
                <a:ea typeface="Gill Sans"/>
                <a:cs typeface="Gill Sans"/>
                <a:sym typeface="Gill Sans"/>
              </a:rPr>
              <a:t>(Kärkkäinen and Joo, 2019; Wang et al., 2019; Wang and Deng, 2020; Zhang and Deng, 2020; Robinson et al., 2020)</a:t>
            </a:r>
            <a:endParaRPr sz="1200">
              <a:solidFill>
                <a:schemeClr val="dk1"/>
              </a:solidFill>
              <a:latin typeface="Gill Sans"/>
              <a:ea typeface="Gill Sans"/>
              <a:cs typeface="Gill Sans"/>
              <a:sym typeface="Gill Sans"/>
            </a:endParaRPr>
          </a:p>
          <a:p>
            <a:pPr>
              <a:spcBef>
                <a:spcPts val="1333"/>
              </a:spcBef>
            </a:pPr>
            <a:endParaRPr sz="2400">
              <a:solidFill>
                <a:schemeClr val="dk1"/>
              </a:solidFill>
              <a:latin typeface="Average"/>
              <a:ea typeface="Average"/>
              <a:cs typeface="Average"/>
              <a:sym typeface="Average"/>
            </a:endParaRPr>
          </a:p>
        </p:txBody>
      </p:sp>
      <p:sp>
        <p:nvSpPr>
          <p:cNvPr id="399" name="Google Shape;399;p4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99</a:t>
            </a:fld>
            <a:endParaRPr/>
          </a:p>
        </p:txBody>
      </p:sp>
      <p:sp>
        <p:nvSpPr>
          <p:cNvPr id="400" name="Google Shape;400;p4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59B5B763-0827-D641-82FD-557E27047312}"/>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A3E9646C-E716-1A40-BB4E-B1E98B9F3C3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TotalTime>
  <Words>4664</Words>
  <Application>Microsoft Macintosh PowerPoint</Application>
  <PresentationFormat>Widescreen</PresentationFormat>
  <Paragraphs>734</Paragraphs>
  <Slides>111</Slides>
  <Notes>40</Notes>
  <HiddenSlides>32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Arial</vt:lpstr>
      <vt:lpstr>Average</vt:lpstr>
      <vt:lpstr>Calibri</vt:lpstr>
      <vt:lpstr>Calibri Light</vt:lpstr>
      <vt:lpstr>Consolas</vt:lpstr>
      <vt:lpstr>Gill Sans</vt:lpstr>
      <vt:lpstr>Gill Sans MT</vt:lpstr>
      <vt:lpstr>Roboto</vt:lpstr>
      <vt:lpstr>Trebuchet MS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examples with faces…</vt:lpstr>
      <vt:lpstr>An examples with faces…</vt:lpstr>
      <vt:lpstr>An examples with faces…</vt:lpstr>
      <vt:lpstr>PowerPoint Presentation</vt:lpstr>
      <vt:lpstr>Facial Verification Problem</vt:lpstr>
      <vt:lpstr>An examples with faces…</vt:lpstr>
      <vt:lpstr>An examples with faces…</vt:lpstr>
      <vt:lpstr>Is the performance of an algorithm the same for all demographic groups?</vt:lpstr>
      <vt:lpstr>An examples with faces…</vt:lpstr>
      <vt:lpstr>An examples with faces…</vt:lpstr>
      <vt:lpstr>An examples with faces…</vt:lpstr>
      <vt:lpstr>PowerPoint Presentation</vt:lpstr>
      <vt:lpstr>Another option... use demographic thresholds</vt:lpstr>
      <vt:lpstr>Should we use demographics in operational settings?</vt:lpstr>
      <vt:lpstr>PowerPoint Presentation</vt:lpstr>
      <vt:lpstr>PowerPoint Presentation</vt:lpstr>
      <vt:lpstr>Another option... using demographic thresholds</vt:lpstr>
      <vt:lpstr>Should we use demographics in operational settings?</vt:lpstr>
      <vt:lpstr>PowerPoint Presentation</vt:lpstr>
      <vt:lpstr>Another option... using soft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el desempeño de un algoritmo igual para todos los grupos demográficos?</vt:lpstr>
      <vt:lpstr>BIAS / Sesgo</vt:lpstr>
      <vt:lpstr>Metrics in Facial Verification </vt:lpstr>
      <vt:lpstr>Metrics in Facial Verification </vt:lpstr>
      <vt:lpstr>Facial Verification Problem</vt:lpstr>
      <vt:lpstr>Facial Verification Problem</vt:lpstr>
      <vt:lpstr>Facial Verification Problem</vt:lpstr>
      <vt:lpstr>Facial Verification Problem</vt:lpstr>
      <vt:lpstr>Facial Verification Problem</vt:lpstr>
      <vt:lpstr>Threshold Estimation</vt:lpstr>
      <vt:lpstr>Threshold Estimation</vt:lpstr>
      <vt:lpstr>Threshold Estimation</vt:lpstr>
      <vt:lpstr>Another option... use demographic thresholds</vt:lpstr>
      <vt:lpstr>Another option... use demographic thresholds</vt:lpstr>
      <vt:lpstr>Should we use demographics in operational settings?</vt:lpstr>
      <vt:lpstr>Should we use demographics in operational settings?</vt:lpstr>
      <vt:lpstr>BIOMETRÍA</vt:lpstr>
      <vt:lpstr>BIOMETRÍA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Face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Causas del Sesgo</vt:lpstr>
      <vt:lpstr>Muestras sesgadas</vt:lpstr>
      <vt:lpstr>Datos contaminados</vt:lpstr>
      <vt:lpstr>Features limitadas</vt:lpstr>
      <vt:lpstr>Disparidad del tamaño de la muestra</vt:lpstr>
      <vt:lpstr>Proxies</vt:lpstr>
      <vt:lpstr>PowerPoint Presentation</vt:lpstr>
      <vt:lpstr>PowerPoint Presentation</vt:lpstr>
      <vt:lpstr>PowerPoint Presentation</vt:lpstr>
      <vt:lpstr>PowerPoint Presentation</vt:lpstr>
      <vt:lpstr>PowerPoint Presentation</vt:lpstr>
      <vt:lpstr>Fairness in Facial Recognition</vt:lpstr>
      <vt:lpstr>Fairness in Facial Recognition</vt:lpstr>
      <vt:lpstr>Fairness in Facial Recognition</vt:lpstr>
      <vt:lpstr>Fairness in Facial Recognition</vt:lpstr>
      <vt:lpstr>FAIRNESS (justicia, equidad, etc.)</vt:lpstr>
      <vt:lpstr> Statistical parity</vt:lpstr>
      <vt:lpstr>Disparate/Adverse impact</vt:lpstr>
      <vt:lpstr>PowerPoint Presentation</vt:lpstr>
      <vt:lpstr>Equalized odds / Disparate mistreatment</vt:lpstr>
      <vt:lpstr>Demographic parity</vt:lpstr>
      <vt:lpstr>Clustering-based strategies </vt:lpstr>
      <vt:lpstr>Clustering-based strategies </vt:lpstr>
      <vt:lpstr>Decision Tree-based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28</cp:revision>
  <dcterms:created xsi:type="dcterms:W3CDTF">2021-11-16T14:13:55Z</dcterms:created>
  <dcterms:modified xsi:type="dcterms:W3CDTF">2024-11-28T13:34:02Z</dcterms:modified>
</cp:coreProperties>
</file>